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042" r:id="rId1"/>
  </p:sldMasterIdLst>
  <p:notesMasterIdLst>
    <p:notesMasterId r:id="rId79"/>
  </p:notesMasterIdLst>
  <p:sldIdLst>
    <p:sldId id="256" r:id="rId2"/>
    <p:sldId id="306" r:id="rId3"/>
    <p:sldId id="529" r:id="rId4"/>
    <p:sldId id="287" r:id="rId5"/>
    <p:sldId id="271" r:id="rId6"/>
    <p:sldId id="531" r:id="rId7"/>
    <p:sldId id="289" r:id="rId8"/>
    <p:sldId id="290" r:id="rId9"/>
    <p:sldId id="291" r:id="rId10"/>
    <p:sldId id="292" r:id="rId11"/>
    <p:sldId id="293" r:id="rId12"/>
    <p:sldId id="272" r:id="rId13"/>
    <p:sldId id="342" r:id="rId14"/>
    <p:sldId id="274" r:id="rId15"/>
    <p:sldId id="510" r:id="rId16"/>
    <p:sldId id="508" r:id="rId17"/>
    <p:sldId id="523" r:id="rId18"/>
    <p:sldId id="522" r:id="rId19"/>
    <p:sldId id="524" r:id="rId20"/>
    <p:sldId id="525" r:id="rId21"/>
    <p:sldId id="526" r:id="rId22"/>
    <p:sldId id="527" r:id="rId23"/>
    <p:sldId id="528" r:id="rId24"/>
    <p:sldId id="547" r:id="rId25"/>
    <p:sldId id="318" r:id="rId26"/>
    <p:sldId id="446" r:id="rId27"/>
    <p:sldId id="432" r:id="rId28"/>
    <p:sldId id="324" r:id="rId29"/>
    <p:sldId id="317" r:id="rId30"/>
    <p:sldId id="329" r:id="rId31"/>
    <p:sldId id="331" r:id="rId32"/>
    <p:sldId id="351" r:id="rId33"/>
    <p:sldId id="352" r:id="rId34"/>
    <p:sldId id="335" r:id="rId35"/>
    <p:sldId id="353" r:id="rId36"/>
    <p:sldId id="354" r:id="rId37"/>
    <p:sldId id="447" r:id="rId38"/>
    <p:sldId id="433" r:id="rId39"/>
    <p:sldId id="434" r:id="rId40"/>
    <p:sldId id="435" r:id="rId41"/>
    <p:sldId id="436" r:id="rId42"/>
    <p:sldId id="437" r:id="rId43"/>
    <p:sldId id="438" r:id="rId44"/>
    <p:sldId id="439" r:id="rId45"/>
    <p:sldId id="440" r:id="rId46"/>
    <p:sldId id="548" r:id="rId47"/>
    <p:sldId id="534" r:id="rId48"/>
    <p:sldId id="535" r:id="rId49"/>
    <p:sldId id="536" r:id="rId50"/>
    <p:sldId id="537" r:id="rId51"/>
    <p:sldId id="538" r:id="rId52"/>
    <p:sldId id="539" r:id="rId53"/>
    <p:sldId id="540" r:id="rId54"/>
    <p:sldId id="541" r:id="rId55"/>
    <p:sldId id="542" r:id="rId56"/>
    <p:sldId id="543" r:id="rId57"/>
    <p:sldId id="544" r:id="rId58"/>
    <p:sldId id="545" r:id="rId59"/>
    <p:sldId id="550" r:id="rId60"/>
    <p:sldId id="551" r:id="rId61"/>
    <p:sldId id="552" r:id="rId62"/>
    <p:sldId id="549" r:id="rId63"/>
    <p:sldId id="521" r:id="rId64"/>
    <p:sldId id="441" r:id="rId65"/>
    <p:sldId id="426" r:id="rId66"/>
    <p:sldId id="427" r:id="rId67"/>
    <p:sldId id="428" r:id="rId68"/>
    <p:sldId id="429" r:id="rId69"/>
    <p:sldId id="430" r:id="rId70"/>
    <p:sldId id="431" r:id="rId71"/>
    <p:sldId id="553" r:id="rId72"/>
    <p:sldId id="357" r:id="rId73"/>
    <p:sldId id="358" r:id="rId74"/>
    <p:sldId id="359" r:id="rId75"/>
    <p:sldId id="360" r:id="rId76"/>
    <p:sldId id="361" r:id="rId77"/>
    <p:sldId id="339"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57"/>
    <p:restoredTop sz="94804"/>
  </p:normalViewPr>
  <p:slideViewPr>
    <p:cSldViewPr snapToGrid="0" snapToObjects="1">
      <p:cViewPr>
        <p:scale>
          <a:sx n="89" d="100"/>
          <a:sy n="89" d="100"/>
        </p:scale>
        <p:origin x="792" y="496"/>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5/16/19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Gabriel_Garc%C3%ADa_M%C3%A1rquez" TargetMode="External"/><Relationship Id="rId4" Type="http://schemas.openxmlformats.org/officeDocument/2006/relationships/hyperlink" Target="https://en.wikipedia.org/wiki/One_Hundred_Years_of_Solitude" TargetMode="External"/><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 </a:t>
            </a:r>
            <a:r>
              <a:rPr lang="en-US" sz="1200" dirty="0" smtClean="0">
                <a:hlinkClick r:id="rId3" tooltip="Gabriel García Márquez"/>
              </a:rPr>
              <a:t>Gabriel García Márquez</a:t>
            </a:r>
            <a:r>
              <a:rPr lang="en-US" sz="1200" dirty="0" smtClean="0"/>
              <a:t>, whose novel </a:t>
            </a:r>
            <a:r>
              <a:rPr lang="en-US" sz="1200" i="1" dirty="0" smtClean="0">
                <a:hlinkClick r:id="rId4" tooltip="One Hundred Years of Solitude"/>
              </a:rPr>
              <a:t>One Hundred Years of Solitude</a:t>
            </a:r>
            <a:r>
              <a:rPr lang="en-US" sz="1200" dirty="0" smtClean="0"/>
              <a:t> </a:t>
            </a:r>
            <a:r>
              <a:rPr lang="mr-IN" sz="1200" dirty="0" smtClean="0"/>
              <a:t>…</a:t>
            </a:r>
            <a:r>
              <a:rPr lang="en-US" sz="1200" dirty="0" smtClean="0"/>
              <a:t> magic realism.</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36</a:t>
            </a:fld>
            <a:endParaRPr lang="en-US"/>
          </a:p>
        </p:txBody>
      </p:sp>
    </p:spTree>
    <p:extLst>
      <p:ext uri="{BB962C8B-B14F-4D97-AF65-F5344CB8AC3E}">
        <p14:creationId xmlns:p14="http://schemas.microsoft.com/office/powerpoint/2010/main" val="80004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2122691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610787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41</a:t>
            </a:fld>
            <a:endParaRPr lang="en-US"/>
          </a:p>
        </p:txBody>
      </p:sp>
    </p:spTree>
    <p:extLst>
      <p:ext uri="{BB962C8B-B14F-4D97-AF65-F5344CB8AC3E}">
        <p14:creationId xmlns:p14="http://schemas.microsoft.com/office/powerpoint/2010/main" val="1797831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42</a:t>
            </a:fld>
            <a:endParaRPr lang="en-US"/>
          </a:p>
        </p:txBody>
      </p:sp>
    </p:spTree>
    <p:extLst>
      <p:ext uri="{BB962C8B-B14F-4D97-AF65-F5344CB8AC3E}">
        <p14:creationId xmlns:p14="http://schemas.microsoft.com/office/powerpoint/2010/main" val="117932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this with true replacement</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51</a:t>
            </a:fld>
            <a:endParaRPr lang="en-US"/>
          </a:p>
        </p:txBody>
      </p:sp>
    </p:spTree>
    <p:extLst>
      <p:ext uri="{BB962C8B-B14F-4D97-AF65-F5344CB8AC3E}">
        <p14:creationId xmlns:p14="http://schemas.microsoft.com/office/powerpoint/2010/main" val="131231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57</a:t>
            </a:fld>
            <a:endParaRPr lang="en-US"/>
          </a:p>
        </p:txBody>
      </p:sp>
    </p:spTree>
    <p:extLst>
      <p:ext uri="{BB962C8B-B14F-4D97-AF65-F5344CB8AC3E}">
        <p14:creationId xmlns:p14="http://schemas.microsoft.com/office/powerpoint/2010/main" val="1630064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data set is small this approximation does not work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58</a:t>
            </a:fld>
            <a:endParaRPr lang="en-US"/>
          </a:p>
        </p:txBody>
      </p:sp>
    </p:spTree>
    <p:extLst>
      <p:ext uri="{BB962C8B-B14F-4D97-AF65-F5344CB8AC3E}">
        <p14:creationId xmlns:p14="http://schemas.microsoft.com/office/powerpoint/2010/main" val="183052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62</a:t>
            </a:fld>
            <a:endParaRPr lang="en-US"/>
          </a:p>
        </p:txBody>
      </p:sp>
    </p:spTree>
    <p:extLst>
      <p:ext uri="{BB962C8B-B14F-4D97-AF65-F5344CB8AC3E}">
        <p14:creationId xmlns:p14="http://schemas.microsoft.com/office/powerpoint/2010/main" val="376718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63</a:t>
            </a:fld>
            <a:endParaRPr lang="en-US"/>
          </a:p>
        </p:txBody>
      </p:sp>
    </p:spTree>
    <p:extLst>
      <p:ext uri="{BB962C8B-B14F-4D97-AF65-F5344CB8AC3E}">
        <p14:creationId xmlns:p14="http://schemas.microsoft.com/office/powerpoint/2010/main" val="1941262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11</a:t>
            </a:fld>
            <a:endParaRPr lang="en-US"/>
          </a:p>
        </p:txBody>
      </p:sp>
    </p:spTree>
    <p:extLst>
      <p:ext uri="{BB962C8B-B14F-4D97-AF65-F5344CB8AC3E}">
        <p14:creationId xmlns:p14="http://schemas.microsoft.com/office/powerpoint/2010/main" val="2092769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64</a:t>
            </a:fld>
            <a:endParaRPr lang="en-US"/>
          </a:p>
        </p:txBody>
      </p:sp>
    </p:spTree>
    <p:extLst>
      <p:ext uri="{BB962C8B-B14F-4D97-AF65-F5344CB8AC3E}">
        <p14:creationId xmlns:p14="http://schemas.microsoft.com/office/powerpoint/2010/main" val="1437568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65</a:t>
            </a:fld>
            <a:endParaRPr lang="en-US"/>
          </a:p>
        </p:txBody>
      </p:sp>
    </p:spTree>
    <p:extLst>
      <p:ext uri="{BB962C8B-B14F-4D97-AF65-F5344CB8AC3E}">
        <p14:creationId xmlns:p14="http://schemas.microsoft.com/office/powerpoint/2010/main" val="1566534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67</a:t>
            </a:fld>
            <a:endParaRPr lang="en-US"/>
          </a:p>
        </p:txBody>
      </p:sp>
    </p:spTree>
    <p:extLst>
      <p:ext uri="{BB962C8B-B14F-4D97-AF65-F5344CB8AC3E}">
        <p14:creationId xmlns:p14="http://schemas.microsoft.com/office/powerpoint/2010/main" val="74857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68</a:t>
            </a:fld>
            <a:endParaRPr lang="en-US"/>
          </a:p>
        </p:txBody>
      </p:sp>
    </p:spTree>
    <p:extLst>
      <p:ext uri="{BB962C8B-B14F-4D97-AF65-F5344CB8AC3E}">
        <p14:creationId xmlns:p14="http://schemas.microsoft.com/office/powerpoint/2010/main" val="622213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69</a:t>
            </a:fld>
            <a:endParaRPr lang="en-US"/>
          </a:p>
        </p:txBody>
      </p:sp>
    </p:spTree>
    <p:extLst>
      <p:ext uri="{BB962C8B-B14F-4D97-AF65-F5344CB8AC3E}">
        <p14:creationId xmlns:p14="http://schemas.microsoft.com/office/powerpoint/2010/main" val="570513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you mention that this would be a ``numerical’’ approach? (DLS)</a:t>
            </a:r>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1978584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13</a:t>
            </a:fld>
            <a:endParaRPr lang="en-US"/>
          </a:p>
        </p:txBody>
      </p:sp>
    </p:spTree>
    <p:extLst>
      <p:ext uri="{BB962C8B-B14F-4D97-AF65-F5344CB8AC3E}">
        <p14:creationId xmlns:p14="http://schemas.microsoft.com/office/powerpoint/2010/main" val="676515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17</a:t>
            </a:fld>
            <a:endParaRPr lang="en-US"/>
          </a:p>
        </p:txBody>
      </p:sp>
    </p:spTree>
    <p:extLst>
      <p:ext uri="{BB962C8B-B14F-4D97-AF65-F5344CB8AC3E}">
        <p14:creationId xmlns:p14="http://schemas.microsoft.com/office/powerpoint/2010/main" val="778105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49013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40925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340669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31</a:t>
            </a:fld>
            <a:endParaRPr lang="en-US"/>
          </a:p>
        </p:txBody>
      </p:sp>
    </p:spTree>
    <p:extLst>
      <p:ext uri="{BB962C8B-B14F-4D97-AF65-F5344CB8AC3E}">
        <p14:creationId xmlns:p14="http://schemas.microsoft.com/office/powerpoint/2010/main" val="679684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3833A1-46C9-FB45-812F-A8AC7B5136EB}"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B7CCDB-6D39-0547-B7B3-C80E39D6513A}"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675614093"/>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7.em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3.xml"/><Relationship Id="rId2" Type="http://schemas.openxmlformats.org/officeDocument/2006/relationships/image" Target="../media/image1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3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7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6.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48.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49.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emf"/></Relationships>
</file>

<file path=ppt/slides/_rels/slide50.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51.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52.xml.rels><?xml version="1.0" encoding="UTF-8" standalone="yes"?>
<Relationships xmlns="http://schemas.openxmlformats.org/package/2006/relationships"><Relationship Id="rId3" Type="http://schemas.openxmlformats.org/officeDocument/2006/relationships/image" Target="../media/image56.tiff"/><Relationship Id="rId4" Type="http://schemas.openxmlformats.org/officeDocument/2006/relationships/image" Target="../media/image57.tiff"/><Relationship Id="rId5" Type="http://schemas.openxmlformats.org/officeDocument/2006/relationships/image" Target="../media/image58.tiff"/><Relationship Id="rId6" Type="http://schemas.openxmlformats.org/officeDocument/2006/relationships/image" Target="../media/image59.tiff"/><Relationship Id="rId7" Type="http://schemas.openxmlformats.org/officeDocument/2006/relationships/image" Target="../media/image60.tiff"/><Relationship Id="rId8"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3.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54.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55.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56.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57.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40.png"/></Relationships>
</file>

<file path=ppt/slides/_rels/slide59.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62.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63.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66.xml.rels><?xml version="1.0" encoding="UTF-8" standalone="yes"?>
<Relationships xmlns="http://schemas.openxmlformats.org/package/2006/relationships"><Relationship Id="rId3" Type="http://schemas.openxmlformats.org/officeDocument/2006/relationships/image" Target="../media/image360.png"/><Relationship Id="rId4" Type="http://schemas.openxmlformats.org/officeDocument/2006/relationships/image" Target="../media/image47.png"/><Relationship Id="rId5" Type="http://schemas.openxmlformats.org/officeDocument/2006/relationships/image" Target="../media/image420.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1.png"/></Relationships>
</file>

<file path=ppt/slides/_rels/slide68.xml.rels><?xml version="1.0" encoding="UTF-8" standalone="yes"?>
<Relationships xmlns="http://schemas.openxmlformats.org/package/2006/relationships"><Relationship Id="rId3" Type="http://schemas.openxmlformats.org/officeDocument/2006/relationships/image" Target="../media/image450.png"/><Relationship Id="rId4" Type="http://schemas.openxmlformats.org/officeDocument/2006/relationships/image" Target="../media/image69.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380.png"/><Relationship Id="rId4" Type="http://schemas.openxmlformats.org/officeDocument/2006/relationships/image" Target="../media/image390.png"/><Relationship Id="rId5" Type="http://schemas.openxmlformats.org/officeDocument/2006/relationships/image" Target="../media/image41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72.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890.png"/><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92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920.png"/></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920.png"/><Relationship Id="rId5" Type="http://schemas.openxmlformats.org/officeDocument/2006/relationships/image" Target="../media/image970.png"/><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76.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930.png"/><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a:t>
            </a:r>
            <a:r>
              <a:rPr lang="en-US" dirty="0"/>
              <a:t>2</a:t>
            </a:r>
            <a:r>
              <a:rPr lang="en-US" dirty="0" smtClean="0"/>
              <a:t>: Linear Regression</a:t>
            </a:r>
            <a:endParaRPr lang="en-US" dirty="0"/>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9</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1282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Or this?</a:t>
            </a:r>
          </a:p>
        </p:txBody>
      </p:sp>
      <p:pic>
        <p:nvPicPr>
          <p:cNvPr id="7" name="Picture 6">
            <a:extLst>
              <a:ext uri="{FF2B5EF4-FFF2-40B4-BE49-F238E27FC236}">
                <a16:creationId xmlns:a16="http://schemas.microsoft.com/office/drawing/2014/main" xmlns="" id="{3EC788C2-C5B8-F44E-B191-2E284947342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8676039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for Linear Regression</a:t>
            </a:r>
          </a:p>
        </p:txBody>
      </p:sp>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209305" y="2155736"/>
            <a:ext cx="4360953" cy="2804501"/>
            <a:chOff x="4209305" y="2155736"/>
            <a:chExt cx="4360953" cy="2804501"/>
          </a:xfrm>
        </p:grpSpPr>
        <p:cxnSp>
          <p:nvCxnSpPr>
            <p:cNvPr id="9" name="Straight Connector 8"/>
            <p:cNvCxnSpPr/>
            <p:nvPr/>
          </p:nvCxnSpPr>
          <p:spPr>
            <a:xfrm flipV="1">
              <a:off x="4209305" y="4301256"/>
              <a:ext cx="5108" cy="658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245454" y="3419550"/>
              <a:ext cx="0" cy="4781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413179" y="3831285"/>
              <a:ext cx="1704" cy="3054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564268" y="3096872"/>
              <a:ext cx="3405" cy="3017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8244925" y="2738092"/>
              <a:ext cx="15325" cy="920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8570258" y="2155736"/>
              <a:ext cx="0" cy="43932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flipH="1">
            <a:off x="783770" y="936194"/>
            <a:ext cx="6021977"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First calculate the residuals </a:t>
            </a:r>
          </a:p>
        </p:txBody>
      </p:sp>
      <p:pic>
        <p:nvPicPr>
          <p:cNvPr id="15" name="Picture 14">
            <a:extLst>
              <a:ext uri="{FF2B5EF4-FFF2-40B4-BE49-F238E27FC236}">
                <a16:creationId xmlns:a16="http://schemas.microsoft.com/office/drawing/2014/main" xmlns="" id="{3EC788C2-C5B8-F44E-B191-2E284947342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16739778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for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5317171"/>
              </a:xfrm>
            </p:spPr>
            <p:txBody>
              <a:bodyPr/>
              <a:lstStyle/>
              <a:p>
                <a:r>
                  <a:rPr lang="en-US" sz="2400" dirty="0"/>
                  <a:t>We choose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t> in order to minimize the predictive errors made by our model, i.e. minimize our loss function.</a:t>
                </a:r>
              </a:p>
              <a:p>
                <a:endParaRPr lang="en-US" sz="2400" dirty="0"/>
              </a:p>
              <a:p>
                <a:pPr>
                  <a:spcAft>
                    <a:spcPts val="1200"/>
                  </a:spcAft>
                </a:pPr>
                <a:r>
                  <a:rPr lang="en-US" sz="2400" dirty="0"/>
                  <a:t>Again we use MSE as our loss function, </a:t>
                </a:r>
              </a:p>
              <a:p>
                <a:endParaRPr lang="en-US" sz="2400" i="1" dirty="0">
                  <a:latin typeface="Cambria Math" charset="0"/>
                </a:endParaRPr>
              </a:p>
              <a:p>
                <a:endParaRPr lang="en-US" sz="2400" i="1" dirty="0">
                  <a:latin typeface="Cambria Math" charset="0"/>
                </a:endParaRPr>
              </a:p>
              <a:p>
                <a:endParaRPr lang="en-US" sz="2400" dirty="0"/>
              </a:p>
              <a:p>
                <a:pPr>
                  <a:spcAft>
                    <a:spcPts val="1200"/>
                  </a:spcAft>
                </a:pPr>
                <a:r>
                  <a:rPr lang="en-US" sz="2400" dirty="0"/>
                  <a:t>Then the optimal values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b="0" i="0" dirty="0">
                    <a:latin typeface="+mj-lt"/>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oMath>
                </a14:m>
                <a:r>
                  <a:rPr lang="en-US" sz="2400" dirty="0"/>
                  <a:t> should be:</a:t>
                </a:r>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317171"/>
              </a:xfrm>
              <a:blipFill rotWithShape="0">
                <a:blip r:embed="rId3"/>
                <a:stretch>
                  <a:fillRect l="-945" t="-4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p:pic>
        <p:nvPicPr>
          <p:cNvPr id="5" name="Picture 4"/>
          <p:cNvPicPr>
            <a:picLocks noChangeAspect="1"/>
          </p:cNvPicPr>
          <p:nvPr/>
        </p:nvPicPr>
        <p:blipFill>
          <a:blip r:embed="rId4"/>
          <a:stretch>
            <a:fillRect/>
          </a:stretch>
        </p:blipFill>
        <p:spPr>
          <a:xfrm>
            <a:off x="1676400" y="3154510"/>
            <a:ext cx="8839200" cy="1005840"/>
          </a:xfrm>
          <a:prstGeom prst="rect">
            <a:avLst/>
          </a:prstGeom>
        </p:spPr>
      </p:pic>
      <p:pic>
        <p:nvPicPr>
          <p:cNvPr id="6" name="Picture 5"/>
          <p:cNvPicPr>
            <a:picLocks noChangeAspect="1"/>
          </p:cNvPicPr>
          <p:nvPr/>
        </p:nvPicPr>
        <p:blipFill>
          <a:blip r:embed="rId5"/>
          <a:stretch>
            <a:fillRect/>
          </a:stretch>
        </p:blipFill>
        <p:spPr>
          <a:xfrm>
            <a:off x="4094480" y="5324910"/>
            <a:ext cx="4003040" cy="731520"/>
          </a:xfrm>
          <a:prstGeom prst="rect">
            <a:avLst/>
          </a:prstGeom>
        </p:spPr>
      </p:pic>
    </p:spTree>
    <p:extLst>
      <p:ext uri="{BB962C8B-B14F-4D97-AF65-F5344CB8AC3E}">
        <p14:creationId xmlns:p14="http://schemas.microsoft.com/office/powerpoint/2010/main" val="13717247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497CAC28-8F17-A041-9AFD-E4F44A652076}"/>
              </a:ext>
            </a:extLst>
          </p:cNvPr>
          <p:cNvPicPr>
            <a:picLocks noChangeAspect="1"/>
          </p:cNvPicPr>
          <p:nvPr/>
        </p:nvPicPr>
        <p:blipFill>
          <a:blip r:embed="rId3"/>
          <a:stretch>
            <a:fillRect/>
          </a:stretch>
        </p:blipFill>
        <p:spPr>
          <a:xfrm>
            <a:off x="3253719" y="3038579"/>
            <a:ext cx="5486400" cy="3657600"/>
          </a:xfrm>
          <a:prstGeom prst="rect">
            <a:avLst/>
          </a:prstGeom>
        </p:spPr>
      </p:pic>
      <p:sp>
        <p:nvSpPr>
          <p:cNvPr id="2" name="Title 1"/>
          <p:cNvSpPr>
            <a:spLocks noGrp="1"/>
          </p:cNvSpPr>
          <p:nvPr>
            <p:ph type="title"/>
          </p:nvPr>
        </p:nvSpPr>
        <p:spPr/>
        <p:txBody>
          <a:bodyPr/>
          <a:lstStyle/>
          <a:p>
            <a:r>
              <a:rPr lang="en-US" dirty="0" smtClean="0"/>
              <a:t>Estimate of the regression coefficients: brute force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sz="2400" dirty="0" smtClean="0"/>
                  <a:t>A way to estimate </a:t>
                </a:r>
                <a14:m>
                  <m:oMath xmlns:m="http://schemas.openxmlformats.org/officeDocument/2006/math">
                    <m:func>
                      <m:funcPr>
                        <m:ctrlPr>
                          <a:rPr lang="mr-IN" sz="2400" b="0" i="1" smtClean="0">
                            <a:latin typeface="Cambria Math" charset="0"/>
                          </a:rPr>
                        </m:ctrlPr>
                      </m:funcPr>
                      <m:fName>
                        <m:sSub>
                          <m:sSubPr>
                            <m:ctrlPr>
                              <a:rPr lang="mr-IN" sz="2400" b="0" i="1" smtClean="0">
                                <a:latin typeface="Cambria Math" charset="0"/>
                              </a:rPr>
                            </m:ctrlPr>
                          </m:sSubPr>
                          <m:e>
                            <m:r>
                              <m:rPr>
                                <m:sty m:val="p"/>
                              </m:rPr>
                              <a:rPr lang="en-US" sz="2400" b="0" i="0" smtClean="0">
                                <a:latin typeface="Cambria Math" charset="0"/>
                              </a:rPr>
                              <m:t>argmin</m:t>
                            </m:r>
                          </m:e>
                          <m:sub>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sub>
                        </m:sSub>
                      </m:fName>
                      <m:e>
                        <m:r>
                          <a:rPr lang="en-US" sz="2400" b="0" i="1" smtClean="0">
                            <a:latin typeface="Cambria Math" charset="0"/>
                          </a:rPr>
                          <m:t>𝐿</m:t>
                        </m:r>
                      </m:e>
                    </m:func>
                  </m:oMath>
                </a14:m>
                <a:r>
                  <a:rPr lang="en-US" sz="2400" dirty="0" smtClean="0"/>
                  <a:t> is to calculate </a:t>
                </a:r>
                <a:r>
                  <a:rPr lang="en-US" sz="2400" dirty="0"/>
                  <a:t>the loss function for every possible </a:t>
                </a:r>
                <a14:m>
                  <m:oMath xmlns:m="http://schemas.openxmlformats.org/officeDocument/2006/math">
                    <m:sSub>
                      <m:sSubPr>
                        <m:ctrlPr>
                          <a:rPr lang="en-US" sz="2400" i="1" dirty="0" smtClean="0">
                            <a:latin typeface="Cambria Math" charset="0"/>
                          </a:rPr>
                        </m:ctrlPr>
                      </m:sSubPr>
                      <m:e>
                        <m:r>
                          <a:rPr lang="en-US" sz="2400" i="1" dirty="0" smtClean="0">
                            <a:latin typeface="Cambria Math" charset="0"/>
                            <a:ea typeface="Cambria Math" charset="0"/>
                            <a:cs typeface="Cambria Math" charset="0"/>
                          </a:rPr>
                          <m:t>𝛽</m:t>
                        </m:r>
                      </m:e>
                      <m:sub>
                        <m:r>
                          <a:rPr lang="en-US" sz="2400" b="0" i="1" dirty="0" smtClean="0">
                            <a:latin typeface="Cambria Math" charset="0"/>
                          </a:rPr>
                          <m:t>0</m:t>
                        </m:r>
                      </m:sub>
                    </m:sSub>
                  </m:oMath>
                </a14:m>
                <a:r>
                  <a:rPr lang="en-US" sz="2400" dirty="0"/>
                  <a:t> and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a:t>
                </a:r>
                <a:r>
                  <a:rPr lang="en-US" sz="2400" dirty="0" smtClean="0"/>
                  <a:t>Select </a:t>
                </a:r>
                <a:r>
                  <a:rPr lang="en-US" sz="2400" dirty="0" smtClean="0"/>
                  <a:t>the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oMath>
                </a14:m>
                <a:r>
                  <a:rPr lang="en-US" sz="2400" dirty="0"/>
                  <a:t> and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ea typeface="Cambria Math" charset="0"/>
                            <a:cs typeface="Cambria Math" charset="0"/>
                          </a:rPr>
                          <m:t>1</m:t>
                        </m:r>
                      </m:sub>
                    </m:sSub>
                  </m:oMath>
                </a14:m>
                <a:r>
                  <a:rPr lang="en-US" sz="2400" dirty="0"/>
                  <a:t> where the loss function is minimum. </a:t>
                </a:r>
              </a:p>
              <a:p>
                <a:r>
                  <a:rPr lang="en-US" sz="2400" dirty="0"/>
                  <a:t>E.g. the loss function for different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a:t>
                </a:r>
                <a:r>
                  <a:rPr lang="en-US" sz="2400" dirty="0" smtClean="0"/>
                  <a:t>when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r>
                      <a:rPr lang="en-US" sz="2400" b="0" i="1" dirty="0" smtClean="0">
                        <a:latin typeface="Cambria Math" charset="0"/>
                      </a:rPr>
                      <m:t> </m:t>
                    </m:r>
                  </m:oMath>
                </a14:m>
                <a:r>
                  <a:rPr lang="en-US" sz="2400" dirty="0"/>
                  <a:t>is fixed to be </a:t>
                </a:r>
                <a:r>
                  <a:rPr lang="en-US" sz="2400" dirty="0" smtClean="0"/>
                  <a:t>6:</a:t>
                </a: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45" t="-2017" r="-236" b="-181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Tree>
    <p:extLst>
      <p:ext uri="{BB962C8B-B14F-4D97-AF65-F5344CB8AC3E}">
        <p14:creationId xmlns:p14="http://schemas.microsoft.com/office/powerpoint/2010/main" val="7676218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872951" y="357487"/>
                <a:ext cx="10346984" cy="5281313"/>
              </a:xfrm>
            </p:spPr>
            <p:txBody>
              <a:bodyPr/>
              <a:lstStyle/>
              <a:p>
                <a:r>
                  <a:rPr lang="en-US" b="1" dirty="0"/>
                  <a:t>Alternatively: </a:t>
                </a:r>
              </a:p>
              <a:p>
                <a:r>
                  <a:rPr lang="en-US" sz="2400" dirty="0"/>
                  <a:t>Take the partial derivatives of </a:t>
                </a:r>
                <a14:m>
                  <m:oMath xmlns:m="http://schemas.openxmlformats.org/officeDocument/2006/math">
                    <m:r>
                      <a:rPr lang="en-US" sz="2400" i="1">
                        <a:latin typeface="Cambria Math" charset="0"/>
                      </a:rPr>
                      <m:t>𝐿</m:t>
                    </m:r>
                  </m:oMath>
                </a14:m>
                <a:r>
                  <a:rPr lang="en-US" sz="2400" dirty="0"/>
                  <a:t> with respect to </a:t>
                </a: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and </a:t>
                </a:r>
                <a14:m>
                  <m:oMath xmlns:m="http://schemas.openxmlformats.org/officeDocument/2006/math">
                    <m:sSub>
                      <m:sSubPr>
                        <m:ctrlPr>
                          <a:rPr lang="en-US" sz="240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oMath>
                </a14:m>
                <a:r>
                  <a:rPr lang="en-US" sz="2400" dirty="0"/>
                  <a:t>, set to zero, and find the minimum. This procedure will give us explicit formulae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smtClean="0">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b="0" dirty="0">
                  <a:ea typeface="Cambria Math" charset="0"/>
                  <a:cs typeface="Cambria Math" charset="0"/>
                </a:endParaRPr>
              </a:p>
              <a:p>
                <a:endParaRPr lang="en-US" sz="2400" dirty="0"/>
              </a:p>
              <a:p>
                <a:endParaRPr lang="en-US" sz="2400" dirty="0"/>
              </a:p>
              <a:p>
                <a:endParaRPr lang="en-US" sz="2400" dirty="0"/>
              </a:p>
              <a:p>
                <a:endParaRPr lang="en-US" sz="2400" dirty="0"/>
              </a:p>
              <a:p>
                <a:endParaRPr lang="en-US" sz="2400" dirty="0"/>
              </a:p>
              <a:p>
                <a:r>
                  <a:rPr lang="en-US" sz="2400" dirty="0"/>
                  <a:t>where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𝑦</m:t>
                        </m:r>
                      </m:e>
                    </m:acc>
                  </m:oMath>
                </a14:m>
                <a:r>
                  <a:rPr lang="en-US" sz="2400" dirty="0"/>
                  <a:t> and </a:t>
                </a:r>
                <a14:m>
                  <m:oMath xmlns:m="http://schemas.openxmlformats.org/officeDocument/2006/math">
                    <m:acc>
                      <m:accPr>
                        <m:chr m:val="̅"/>
                        <m:ctrlPr>
                          <a:rPr lang="en-US" sz="2400" i="1">
                            <a:latin typeface="Cambria Math" charset="0"/>
                          </a:rPr>
                        </m:ctrlPr>
                      </m:accPr>
                      <m:e>
                        <m:r>
                          <a:rPr lang="en-US" sz="2400" b="0" i="1" smtClean="0">
                            <a:latin typeface="Cambria Math" charset="0"/>
                          </a:rPr>
                          <m:t>𝑥</m:t>
                        </m:r>
                      </m:e>
                    </m:acc>
                    <m:r>
                      <a:rPr lang="en-US" sz="2400" i="1">
                        <a:latin typeface="Cambria Math" charset="0"/>
                      </a:rPr>
                      <m:t> </m:t>
                    </m:r>
                  </m:oMath>
                </a14:m>
                <a:r>
                  <a:rPr lang="en-US" sz="2400" dirty="0"/>
                  <a:t>are sample means. </a:t>
                </a:r>
              </a:p>
              <a:p>
                <a:r>
                  <a:rPr lang="en-US" sz="2400" dirty="0"/>
                  <a:t>The line: </a:t>
                </a:r>
              </a:p>
              <a:p>
                <a:endParaRPr lang="en-US" sz="2400" dirty="0"/>
              </a:p>
              <a:p>
                <a:r>
                  <a:rPr lang="en-US" sz="2400" dirty="0"/>
                  <a:t>is called the </a:t>
                </a:r>
                <a:r>
                  <a:rPr lang="en-US" sz="2400" b="1" dirty="0"/>
                  <a:t>regression line</a:t>
                </a:r>
                <a:r>
                  <a:rPr lang="en-US" sz="2400" dirty="0"/>
                  <a:t>.</a:t>
                </a:r>
                <a:endParaRPr lang="en-US" sz="2400"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872951" y="357487"/>
                <a:ext cx="10346984" cy="5281313"/>
              </a:xfrm>
              <a:blipFill rotWithShape="0">
                <a:blip r:embed="rId3"/>
                <a:stretch>
                  <a:fillRect l="-1178" t="-1270" r="-294" b="-300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81B7CCDB-6D39-0547-B7B3-C80E39D6513A}" type="slidenum">
              <a:rPr lang="en-US" smtClean="0"/>
              <a:t>13</a:t>
            </a:fld>
            <a:endParaRPr lang="en-US"/>
          </a:p>
        </p:txBody>
      </p:sp>
      <p:pic>
        <p:nvPicPr>
          <p:cNvPr id="4" name="Picture 3"/>
          <p:cNvPicPr>
            <a:picLocks noChangeAspect="1"/>
          </p:cNvPicPr>
          <p:nvPr/>
        </p:nvPicPr>
        <p:blipFill>
          <a:blip r:embed="rId4"/>
          <a:stretch>
            <a:fillRect/>
          </a:stretch>
        </p:blipFill>
        <p:spPr>
          <a:xfrm>
            <a:off x="4816019" y="3152523"/>
            <a:ext cx="2333848" cy="485256"/>
          </a:xfrm>
          <a:prstGeom prst="rect">
            <a:avLst/>
          </a:prstGeom>
        </p:spPr>
      </p:pic>
      <p:pic>
        <p:nvPicPr>
          <p:cNvPr id="5" name="Picture 4"/>
          <p:cNvPicPr>
            <a:picLocks noChangeAspect="1"/>
          </p:cNvPicPr>
          <p:nvPr/>
        </p:nvPicPr>
        <p:blipFill>
          <a:blip r:embed="rId5"/>
          <a:stretch>
            <a:fillRect/>
          </a:stretch>
        </p:blipFill>
        <p:spPr>
          <a:xfrm>
            <a:off x="3793291" y="1889502"/>
            <a:ext cx="4605418" cy="1058164"/>
          </a:xfrm>
          <a:prstGeom prst="rect">
            <a:avLst/>
          </a:prstGeom>
        </p:spPr>
      </p:pic>
      <p:pic>
        <p:nvPicPr>
          <p:cNvPr id="6" name="Picture 5"/>
          <p:cNvPicPr>
            <a:picLocks noChangeAspect="1"/>
          </p:cNvPicPr>
          <p:nvPr/>
        </p:nvPicPr>
        <p:blipFill>
          <a:blip r:embed="rId6"/>
          <a:stretch>
            <a:fillRect/>
          </a:stretch>
        </p:blipFill>
        <p:spPr>
          <a:xfrm>
            <a:off x="4976413" y="5009625"/>
            <a:ext cx="2460848" cy="487736"/>
          </a:xfrm>
          <a:prstGeom prst="rect">
            <a:avLst/>
          </a:prstGeom>
        </p:spPr>
      </p:pic>
    </p:spTree>
    <p:extLst>
      <p:ext uri="{BB962C8B-B14F-4D97-AF65-F5344CB8AC3E}">
        <p14:creationId xmlns:p14="http://schemas.microsoft.com/office/powerpoint/2010/main" val="17724083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ontent Placeholder 1"/>
              <p:cNvSpPr txBox="1">
                <a:spLocks/>
              </p:cNvSpPr>
              <p:nvPr/>
            </p:nvSpPr>
            <p:spPr>
              <a:xfrm>
                <a:off x="872951" y="1100442"/>
                <a:ext cx="10346984" cy="528131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Take </a:t>
                </a:r>
                <a:r>
                  <a:rPr lang="en-US" sz="2400" dirty="0"/>
                  <a:t>the partial derivatives of </a:t>
                </a:r>
                <a14:m>
                  <m:oMath xmlns:m="http://schemas.openxmlformats.org/officeDocument/2006/math">
                    <m:r>
                      <a:rPr lang="en-US" sz="2400" i="1">
                        <a:latin typeface="Cambria Math" charset="0"/>
                      </a:rPr>
                      <m:t>𝐿</m:t>
                    </m:r>
                  </m:oMath>
                </a14:m>
                <a:r>
                  <a:rPr lang="en-US" sz="2400" dirty="0"/>
                  <a:t> with respect to </a:t>
                </a: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i="1" smtClean="0">
                            <a:latin typeface="Cambria Math" charset="0"/>
                            <a:ea typeface="Cambria Math" charset="0"/>
                            <a:cs typeface="Cambria Math" charset="0"/>
                          </a:rPr>
                          <m:t>0</m:t>
                        </m:r>
                      </m:sub>
                    </m:sSub>
                  </m:oMath>
                </a14:m>
                <a:r>
                  <a:rPr lang="en-US" sz="2400" dirty="0"/>
                  <a:t> and </a:t>
                </a:r>
                <a14:m>
                  <m:oMath xmlns:m="http://schemas.openxmlformats.org/officeDocument/2006/math">
                    <m:sSub>
                      <m:sSubPr>
                        <m:ctrlPr>
                          <a:rPr lang="en-US" sz="2400" i="1" smtClean="0">
                            <a:latin typeface="Cambria Math" charset="0"/>
                          </a:rPr>
                        </m:ctrlPr>
                      </m:sSubPr>
                      <m:e>
                        <m:r>
                          <a:rPr lang="en-US" sz="2400" i="1" smtClean="0">
                            <a:latin typeface="Cambria Math" charset="0"/>
                          </a:rPr>
                          <m:t>𝛽</m:t>
                        </m:r>
                      </m:e>
                      <m:sub>
                        <m:r>
                          <a:rPr lang="en-US" sz="2400" i="1" smtClean="0">
                            <a:latin typeface="Cambria Math" charset="0"/>
                          </a:rPr>
                          <m:t>1</m:t>
                        </m:r>
                      </m:sub>
                    </m:sSub>
                  </m:oMath>
                </a14:m>
                <a:r>
                  <a:rPr lang="en-US" sz="2400" dirty="0"/>
                  <a:t>, set to zero, and find the </a:t>
                </a:r>
                <a:r>
                  <a:rPr lang="en-US" sz="2400" dirty="0" smtClean="0"/>
                  <a:t>solution. </a:t>
                </a:r>
                <a:r>
                  <a:rPr lang="en-US" sz="2400" dirty="0"/>
                  <a:t>This procedure will give us explicit formulae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smtClean="0">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oMath>
                </a14:m>
                <a:endParaRPr lang="en-US" sz="2400" dirty="0">
                  <a:ea typeface="Cambria Math" charset="0"/>
                  <a:cs typeface="Cambria Math" charset="0"/>
                </a:endParaRPr>
              </a:p>
              <a:p>
                <a:endParaRPr lang="en-US" sz="2400" dirty="0"/>
              </a:p>
              <a:p>
                <a:endParaRPr lang="en-US" sz="2400" dirty="0"/>
              </a:p>
              <a:p>
                <a:endParaRPr lang="en-US" sz="2400" dirty="0"/>
              </a:p>
              <a:p>
                <a:endParaRPr lang="en-US" sz="2400" dirty="0"/>
              </a:p>
              <a:p>
                <a:r>
                  <a:rPr lang="en-US" sz="2400" dirty="0" smtClean="0"/>
                  <a:t>where </a:t>
                </a:r>
                <a14:m>
                  <m:oMath xmlns:m="http://schemas.openxmlformats.org/officeDocument/2006/math">
                    <m:acc>
                      <m:accPr>
                        <m:chr m:val="̅"/>
                        <m:ctrlPr>
                          <a:rPr lang="en-US" sz="2400" i="1" smtClean="0">
                            <a:latin typeface="Cambria Math" charset="0"/>
                          </a:rPr>
                        </m:ctrlPr>
                      </m:accPr>
                      <m:e>
                        <m:r>
                          <a:rPr lang="en-US" sz="2400" i="1" smtClean="0">
                            <a:latin typeface="Cambria Math" charset="0"/>
                          </a:rPr>
                          <m:t>𝑦</m:t>
                        </m:r>
                      </m:e>
                    </m:acc>
                  </m:oMath>
                </a14:m>
                <a:r>
                  <a:rPr lang="en-US" sz="2400" dirty="0"/>
                  <a:t> and </a:t>
                </a:r>
                <a14:m>
                  <m:oMath xmlns:m="http://schemas.openxmlformats.org/officeDocument/2006/math">
                    <m:acc>
                      <m:accPr>
                        <m:chr m:val="̅"/>
                        <m:ctrlPr>
                          <a:rPr lang="en-US" sz="2400" i="1">
                            <a:latin typeface="Cambria Math" charset="0"/>
                          </a:rPr>
                        </m:ctrlPr>
                      </m:accPr>
                      <m:e>
                        <m:r>
                          <a:rPr lang="en-US" sz="2400" i="1" smtClean="0">
                            <a:latin typeface="Cambria Math" charset="0"/>
                          </a:rPr>
                          <m:t>𝑥</m:t>
                        </m:r>
                      </m:e>
                    </m:acc>
                    <m:r>
                      <a:rPr lang="en-US" sz="2400" i="1">
                        <a:latin typeface="Cambria Math" charset="0"/>
                      </a:rPr>
                      <m:t> </m:t>
                    </m:r>
                  </m:oMath>
                </a14:m>
                <a:r>
                  <a:rPr lang="en-US" sz="2400" dirty="0"/>
                  <a:t>are sample means. </a:t>
                </a:r>
              </a:p>
              <a:p>
                <a:r>
                  <a:rPr lang="en-US" sz="2400" dirty="0"/>
                  <a:t>The line: </a:t>
                </a:r>
              </a:p>
              <a:p>
                <a:endParaRPr lang="en-US" sz="2400" dirty="0" smtClean="0"/>
              </a:p>
              <a:p>
                <a:r>
                  <a:rPr lang="en-US" sz="2400" dirty="0" smtClean="0"/>
                  <a:t>is </a:t>
                </a:r>
                <a:r>
                  <a:rPr lang="en-US" sz="2400" dirty="0"/>
                  <a:t>called the </a:t>
                </a:r>
                <a:r>
                  <a:rPr lang="en-US" sz="2400" b="1" dirty="0"/>
                  <a:t>regression line</a:t>
                </a:r>
                <a:r>
                  <a:rPr lang="en-US" sz="2400" dirty="0"/>
                  <a:t>.</a:t>
                </a:r>
                <a:endParaRPr lang="en-US" sz="2400" b="1" dirty="0"/>
              </a:p>
            </p:txBody>
          </p:sp>
        </mc:Choice>
        <mc:Fallback>
          <p:sp>
            <p:nvSpPr>
              <p:cNvPr id="5" name="Content Placeholder 1"/>
              <p:cNvSpPr txBox="1">
                <a:spLocks noRot="1" noChangeAspect="1" noMove="1" noResize="1" noEditPoints="1" noAdjustHandles="1" noChangeArrowheads="1" noChangeShapeType="1" noTextEdit="1"/>
              </p:cNvSpPr>
              <p:nvPr/>
            </p:nvSpPr>
            <p:spPr>
              <a:xfrm>
                <a:off x="872951" y="1100442"/>
                <a:ext cx="10346984" cy="5281313"/>
              </a:xfrm>
              <a:prstGeom prst="rect">
                <a:avLst/>
              </a:prstGeom>
              <a:blipFill rotWithShape="0">
                <a:blip r:embed="rId2"/>
                <a:stretch>
                  <a:fillRect l="-883" t="-924" r="-1531"/>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Estimate of the regression coefficients: </a:t>
            </a:r>
            <a:r>
              <a:rPr lang="en-US" dirty="0" smtClean="0"/>
              <a:t>exact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pic>
        <p:nvPicPr>
          <p:cNvPr id="6" name="Picture 5"/>
          <p:cNvPicPr>
            <a:picLocks noChangeAspect="1"/>
          </p:cNvPicPr>
          <p:nvPr/>
        </p:nvPicPr>
        <p:blipFill>
          <a:blip r:embed="rId3"/>
          <a:stretch>
            <a:fillRect/>
          </a:stretch>
        </p:blipFill>
        <p:spPr>
          <a:xfrm>
            <a:off x="4816019" y="3566862"/>
            <a:ext cx="2333848" cy="485256"/>
          </a:xfrm>
          <a:prstGeom prst="rect">
            <a:avLst/>
          </a:prstGeom>
        </p:spPr>
      </p:pic>
      <p:pic>
        <p:nvPicPr>
          <p:cNvPr id="7" name="Picture 6"/>
          <p:cNvPicPr>
            <a:picLocks noChangeAspect="1"/>
          </p:cNvPicPr>
          <p:nvPr/>
        </p:nvPicPr>
        <p:blipFill>
          <a:blip r:embed="rId4"/>
          <a:stretch>
            <a:fillRect/>
          </a:stretch>
        </p:blipFill>
        <p:spPr>
          <a:xfrm>
            <a:off x="3793291" y="2332415"/>
            <a:ext cx="4605418" cy="1058164"/>
          </a:xfrm>
          <a:prstGeom prst="rect">
            <a:avLst/>
          </a:prstGeom>
        </p:spPr>
      </p:pic>
      <p:pic>
        <p:nvPicPr>
          <p:cNvPr id="8" name="Picture 7"/>
          <p:cNvPicPr>
            <a:picLocks noChangeAspect="1"/>
          </p:cNvPicPr>
          <p:nvPr/>
        </p:nvPicPr>
        <p:blipFill>
          <a:blip r:embed="rId5"/>
          <a:stretch>
            <a:fillRect/>
          </a:stretch>
        </p:blipFill>
        <p:spPr>
          <a:xfrm>
            <a:off x="4865576" y="4808294"/>
            <a:ext cx="2460848" cy="487736"/>
          </a:xfrm>
          <a:prstGeom prst="rect">
            <a:avLst/>
          </a:prstGeom>
        </p:spPr>
      </p:pic>
    </p:spTree>
    <p:extLst>
      <p:ext uri="{BB962C8B-B14F-4D97-AF65-F5344CB8AC3E}">
        <p14:creationId xmlns:p14="http://schemas.microsoft.com/office/powerpoint/2010/main" val="2754317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1B7CCDB-6D39-0547-B7B3-C80E39D6513A}" type="slidenum">
              <a:rPr lang="en-US" smtClean="0"/>
              <a:t>15</a:t>
            </a:fld>
            <a:endParaRPr lang="en-US"/>
          </a:p>
        </p:txBody>
      </p:sp>
      <p:pic>
        <p:nvPicPr>
          <p:cNvPr id="5" name="Picture 4"/>
          <p:cNvPicPr>
            <a:picLocks noChangeAspect="1"/>
          </p:cNvPicPr>
          <p:nvPr/>
        </p:nvPicPr>
        <p:blipFill>
          <a:blip r:embed="rId2"/>
          <a:stretch>
            <a:fillRect/>
          </a:stretch>
        </p:blipFill>
        <p:spPr>
          <a:xfrm>
            <a:off x="7175869" y="982435"/>
            <a:ext cx="4292600" cy="2095500"/>
          </a:xfrm>
          <a:prstGeom prst="rect">
            <a:avLst/>
          </a:prstGeom>
        </p:spPr>
      </p:pic>
      <p:pic>
        <p:nvPicPr>
          <p:cNvPr id="6" name="Picture 5"/>
          <p:cNvPicPr>
            <a:picLocks noChangeAspect="1"/>
          </p:cNvPicPr>
          <p:nvPr/>
        </p:nvPicPr>
        <p:blipFill>
          <a:blip r:embed="rId3"/>
          <a:stretch>
            <a:fillRect/>
          </a:stretch>
        </p:blipFill>
        <p:spPr>
          <a:xfrm>
            <a:off x="880718" y="903716"/>
            <a:ext cx="5016500" cy="1625600"/>
          </a:xfrm>
          <a:prstGeom prst="rect">
            <a:avLst/>
          </a:prstGeom>
        </p:spPr>
      </p:pic>
      <p:pic>
        <p:nvPicPr>
          <p:cNvPr id="7" name="Picture 6"/>
          <p:cNvPicPr>
            <a:picLocks noChangeAspect="1"/>
          </p:cNvPicPr>
          <p:nvPr/>
        </p:nvPicPr>
        <p:blipFill>
          <a:blip r:embed="rId4"/>
          <a:stretch>
            <a:fillRect/>
          </a:stretch>
        </p:blipFill>
        <p:spPr>
          <a:xfrm>
            <a:off x="1623484" y="2675366"/>
            <a:ext cx="5892800" cy="3454400"/>
          </a:xfrm>
          <a:prstGeom prst="rect">
            <a:avLst/>
          </a:prstGeom>
        </p:spPr>
      </p:pic>
      <p:pic>
        <p:nvPicPr>
          <p:cNvPr id="8" name="Picture 7"/>
          <p:cNvPicPr>
            <a:picLocks noChangeAspect="1"/>
          </p:cNvPicPr>
          <p:nvPr/>
        </p:nvPicPr>
        <p:blipFill>
          <a:blip r:embed="rId5"/>
          <a:stretch>
            <a:fillRect/>
          </a:stretch>
        </p:blipFill>
        <p:spPr>
          <a:xfrm>
            <a:off x="4017434" y="369439"/>
            <a:ext cx="3251200" cy="673100"/>
          </a:xfrm>
          <a:prstGeom prst="rect">
            <a:avLst/>
          </a:prstGeom>
        </p:spPr>
      </p:pic>
    </p:spTree>
    <p:extLst>
      <p:ext uri="{BB962C8B-B14F-4D97-AF65-F5344CB8AC3E}">
        <p14:creationId xmlns:p14="http://schemas.microsoft.com/office/powerpoint/2010/main" val="87422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a:t>Estimate of the regression coefficients:  Gradient Descent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16</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Determine which direction to go to reduce the loss (left or right)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Specifically,  we can calculate the slope of the function at this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02046" y="2075688"/>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71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4" dur="2000" fill="hold"/>
                                        <p:tgtEl>
                                          <p:spTgt spid="3"/>
                                        </p:tgtEl>
                                        <p:attrNameLst>
                                          <p:attrName>ppt_x</p:attrName>
                                          <p:attrName>ppt_y</p:attrName>
                                        </p:attrNameLst>
                                      </p:cBhvr>
                                      <p:rCtr x="1159" y="2894"/>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8" dur="2000" fill="hold"/>
                                        <p:tgtEl>
                                          <p:spTgt spid="3"/>
                                        </p:tgtEl>
                                        <p:attrNameLst>
                                          <p:attrName>ppt_x</p:attrName>
                                          <p:attrName>ppt_y</p:attrName>
                                        </p:attrNameLst>
                                      </p:cBhvr>
                                      <p:rCtr x="1094" y="625"/>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2"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 of the regression coefficients:  Gradient Descent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
        <p:nvSpPr>
          <p:cNvPr id="20"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br>
              <a:rPr lang="en-US" sz="2400" dirty="0" smtClean="0"/>
            </a:br>
            <a:endParaRPr lang="en-US" sz="2400" dirty="0" smtClean="0"/>
          </a:p>
          <a:p>
            <a:r>
              <a:rPr lang="en-US" sz="2400" b="1" dirty="0" smtClean="0"/>
              <a:t>Question</a:t>
            </a:r>
            <a:r>
              <a:rPr lang="en-US" sz="2400" dirty="0" smtClean="0"/>
              <a:t>: How do we generalize this to more than one predictor?</a:t>
            </a:r>
          </a:p>
          <a:p>
            <a:endParaRPr lang="en-US" sz="2400" b="1" dirty="0" smtClean="0"/>
          </a:p>
          <a:p>
            <a:endParaRPr lang="en-US" b="1" dirty="0"/>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Tree>
    <p:extLst>
      <p:ext uri="{BB962C8B-B14F-4D97-AF65-F5344CB8AC3E}">
        <p14:creationId xmlns:p14="http://schemas.microsoft.com/office/powerpoint/2010/main" val="190936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Gradient Descent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with respect to each coefficient and do the same sequentially</a:t>
            </a:r>
          </a:p>
          <a:p>
            <a:r>
              <a:rPr lang="en-US" sz="2400" b="1" dirty="0" smtClean="0"/>
              <a:t>Question: </a:t>
            </a:r>
            <a:r>
              <a:rPr lang="en-US" sz="2400" b="1" dirty="0"/>
              <a:t> </a:t>
            </a:r>
            <a:r>
              <a:rPr lang="en-US" sz="2400" dirty="0" smtClean="0"/>
              <a:t>What do you think it is a good approach for telling the model how to change (what is the step size) to become better? </a:t>
            </a:r>
          </a:p>
          <a:p>
            <a:r>
              <a:rPr lang="en-US" sz="2400" b="1" dirty="0" smtClean="0">
                <a:solidFill>
                  <a:srgbClr val="C00000"/>
                </a:solidFill>
              </a:rPr>
              <a:t>More on this later</a:t>
            </a:r>
          </a:p>
        </p:txBody>
      </p:sp>
      <p:sp>
        <p:nvSpPr>
          <p:cNvPr id="4" name="Slide Number Placeholder 3"/>
          <p:cNvSpPr>
            <a:spLocks noGrp="1"/>
          </p:cNvSpPr>
          <p:nvPr>
            <p:ph type="sldNum" sz="quarter" idx="12"/>
          </p:nvPr>
        </p:nvSpPr>
        <p:spPr/>
        <p:txBody>
          <a:bodyPr/>
          <a:lstStyle/>
          <a:p>
            <a:fld id="{74FD6AAA-7C75-FB4B-8EA1-06B22787237D}" type="slidenum">
              <a:rPr lang="en-US" smtClean="0"/>
              <a:t>18</a:t>
            </a:fld>
            <a:endParaRPr lang="en-US"/>
          </a:p>
        </p:txBody>
      </p:sp>
    </p:spTree>
    <p:extLst>
      <p:ext uri="{BB962C8B-B14F-4D97-AF65-F5344CB8AC3E}">
        <p14:creationId xmlns:p14="http://schemas.microsoft.com/office/powerpoint/2010/main" val="5730462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1872"/>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1872"/>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endParaRPr lang="en-US" sz="2400" dirty="0" smtClean="0">
                  <a:latin typeface="Karla" charset="0"/>
                  <a:ea typeface="Karla" charset="0"/>
                  <a:cs typeface="Karla" charset="0"/>
                </a:endParaRPr>
              </a:p>
              <a:p>
                <a:pPr marL="342900" indent="-342900">
                  <a:spcBef>
                    <a:spcPts val="1872"/>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1872"/>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Bootstrap </a:t>
                </a:r>
              </a:p>
              <a:p>
                <a:pPr marL="342900" indent="-342900">
                  <a:spcBef>
                    <a:spcPts val="1872"/>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Predictors </a:t>
                </a:r>
              </a:p>
              <a:p>
                <a:pPr>
                  <a:spcBef>
                    <a:spcPts val="0"/>
                  </a:spcBef>
                  <a:spcAft>
                    <a:spcPts val="600"/>
                  </a:spcAft>
                </a:pPr>
                <a:r>
                  <a:rPr lang="en-US" sz="2400" dirty="0">
                    <a:latin typeface="Karla" charset="0"/>
                    <a:ea typeface="Karla" charset="0"/>
                    <a:cs typeface="Karla" charset="0"/>
                  </a:rPr>
                  <a:t>	Does the outcome depend on the predictors?</a:t>
                </a:r>
              </a:p>
              <a:p>
                <a:pPr marL="342900" indent="-342900">
                  <a:spcBef>
                    <a:spcPts val="672"/>
                  </a:spcBef>
                  <a:spcAft>
                    <a:spcPts val="600"/>
                  </a:spcAft>
                  <a:buFont typeface="Arial" charset="0"/>
                  <a:buChar char="•"/>
                </a:pPr>
                <a:r>
                  <a:rPr lang="en-US" sz="2400" dirty="0">
                    <a:latin typeface="Karla" charset="0"/>
                    <a:ea typeface="Karla" charset="0"/>
                    <a:cs typeface="Karla" charset="0"/>
                  </a:rPr>
                  <a:t>How 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Karla" charset="0"/>
                            <a:ea typeface="Karla" charset="0"/>
                            <a:cs typeface="Karla" charset="0"/>
                          </a:rPr>
                        </m:ctrlPr>
                      </m:accPr>
                      <m:e>
                        <m:r>
                          <a:rPr lang="en-US" sz="2400" b="0" i="1">
                            <a:latin typeface="Karla" charset="0"/>
                            <a:ea typeface="Karla" charset="0"/>
                            <a:cs typeface="Karla" charset="0"/>
                          </a:rPr>
                          <m:t>𝑓</m:t>
                        </m:r>
                      </m:e>
                    </m:acc>
                  </m:oMath>
                </a14:m>
                <a:endParaRPr lang="en-US" sz="2400" dirty="0">
                  <a:latin typeface="Karla" charset="0"/>
                  <a:ea typeface="Karla" charset="0"/>
                  <a:cs typeface="Karla" charset="0"/>
                </a:endParaRPr>
              </a:p>
            </p:txBody>
          </p:sp>
        </mc:Choice>
        <mc:Fallback>
          <p:sp>
            <p:nvSpPr>
              <p:cNvPr id="5" name="Content Placeholder 2">
                <a:extLst>
                  <a:ext uri="{FF2B5EF4-FFF2-40B4-BE49-F238E27FC236}">
                    <a16:creationId xmlns:a16="http://schemas.microsoft.com/office/drawing/2014/main" xmlns=""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584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100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Gradient Descent </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of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229600" y="2442112"/>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122631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38" grpId="0"/>
      <p:bldP spid="39" grpId="0"/>
      <p:bldP spid="4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Gradient Descent </a:t>
            </a:r>
            <a:endParaRPr lang="en-US" dirty="0"/>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in 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20</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5816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 </a:t>
            </a:r>
            <a:r>
              <a:rPr lang="en-US" dirty="0"/>
              <a:t>Considerations</a:t>
            </a:r>
            <a:r>
              <a:rPr lang="en-US" dirty="0" smtClean="0"/>
              <a:t> (</a:t>
            </a:r>
            <a:r>
              <a:rPr lang="en-US" dirty="0" err="1" smtClean="0"/>
              <a:t>cont</a:t>
            </a:r>
            <a:r>
              <a:rPr lang="en-US" dirty="0" smtClean="0"/>
              <a:t>)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derive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smtClean="0">
                <a:latin typeface="Karla" charset="0"/>
                <a:ea typeface="Karla" charset="0"/>
                <a:cs typeface="Karla" charset="0"/>
              </a:rPr>
              <a:t>We need to avoid local 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Finally, the full </a:t>
            </a:r>
            <a:r>
              <a:rPr lang="en-US" dirty="0" smtClean="0">
                <a:latin typeface="Karla" charset="0"/>
                <a:ea typeface="Karla" charset="0"/>
                <a:cs typeface="Karla" charset="0"/>
              </a:rPr>
              <a:t>loss function </a:t>
            </a:r>
            <a:r>
              <a:rPr lang="en-US" dirty="0" smtClean="0">
                <a:latin typeface="Karla" charset="0"/>
                <a:ea typeface="Karla" charset="0"/>
                <a:cs typeface="Karla" charset="0"/>
              </a:rPr>
              <a:t>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this can be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184268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 </a:t>
            </a:r>
            <a:r>
              <a:rPr lang="en-US" dirty="0"/>
              <a:t>Considerations </a:t>
            </a:r>
            <a:r>
              <a:rPr lang="en-US" dirty="0" smtClean="0"/>
              <a:t>(</a:t>
            </a:r>
            <a:r>
              <a:rPr lang="en-US" dirty="0" err="1" smtClean="0"/>
              <a:t>cont</a:t>
            </a:r>
            <a:r>
              <a:rPr lang="en-US" dirty="0" smtClean="0"/>
              <a:t>)</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derive the </a:t>
            </a:r>
            <a:r>
              <a:rPr lang="en-US" b="1" dirty="0" smtClean="0">
                <a:latin typeface="Karla" charset="0"/>
                <a:ea typeface="Karla" charset="0"/>
                <a:cs typeface="Karla" charset="0"/>
              </a:rPr>
              <a:t>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smtClean="0">
                <a:latin typeface="Karla" charset="0"/>
                <a:ea typeface="Karla" charset="0"/>
                <a:cs typeface="Karla" charset="0"/>
              </a:rPr>
              <a:t>We need to avoid local 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Finally, 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this can be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p:spTree>
    <p:extLst>
      <p:ext uri="{BB962C8B-B14F-4D97-AF65-F5344CB8AC3E}">
        <p14:creationId xmlns:p14="http://schemas.microsoft.com/office/powerpoint/2010/main" val="11458275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1872"/>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1872"/>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endParaRPr lang="en-US" sz="2400" dirty="0" smtClean="0">
                  <a:latin typeface="Karla" charset="0"/>
                  <a:ea typeface="Karla" charset="0"/>
                  <a:cs typeface="Karla" charset="0"/>
                </a:endParaRPr>
              </a:p>
              <a:p>
                <a:pPr marL="342900" indent="-342900">
                  <a:spcBef>
                    <a:spcPts val="1872"/>
                  </a:spcBef>
                  <a:spcAft>
                    <a:spcPts val="600"/>
                  </a:spcAft>
                  <a:buFont typeface="Arial" charset="0"/>
                  <a:buChar char="•"/>
                </a:pPr>
                <a:r>
                  <a:rPr lang="en-US" sz="2400" b="1" dirty="0">
                    <a:solidFill>
                      <a:schemeClr val="tx1">
                        <a:lumMod val="75000"/>
                        <a:lumOff val="25000"/>
                      </a:schemeClr>
                    </a:solidFill>
                    <a:latin typeface="Karla" charset="0"/>
                    <a:ea typeface="Karla" charset="0"/>
                    <a:cs typeface="Karla" charset="0"/>
                  </a:rPr>
                  <a:t>Confidence intervals for the predictors </a:t>
                </a:r>
                <a:r>
                  <a:rPr lang="en-US" sz="2400" b="1" dirty="0" smtClean="0">
                    <a:solidFill>
                      <a:schemeClr val="tx1">
                        <a:lumMod val="75000"/>
                        <a:lumOff val="25000"/>
                      </a:schemeClr>
                    </a:solidFill>
                    <a:latin typeface="Karla" charset="0"/>
                    <a:ea typeface="Karla" charset="0"/>
                    <a:cs typeface="Karla" charset="0"/>
                  </a:rPr>
                  <a:t>estimates</a:t>
                </a:r>
              </a:p>
              <a:p>
                <a:pPr marL="342900" indent="-342900">
                  <a:spcBef>
                    <a:spcPts val="1872"/>
                  </a:spcBef>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Bootstrap</a:t>
                </a:r>
                <a:endParaRPr lang="en-US" sz="2400" dirty="0" smtClean="0">
                  <a:latin typeface="Karla" charset="0"/>
                  <a:ea typeface="Karla" charset="0"/>
                  <a:cs typeface="Karla" charset="0"/>
                </a:endParaRPr>
              </a:p>
              <a:p>
                <a:pPr marL="342900" indent="-342900">
                  <a:spcBef>
                    <a:spcPts val="1872"/>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Predictors </a:t>
                </a:r>
              </a:p>
              <a:p>
                <a:pPr>
                  <a:spcBef>
                    <a:spcPts val="0"/>
                  </a:spcBef>
                  <a:spcAft>
                    <a:spcPts val="600"/>
                  </a:spcAft>
                </a:pPr>
                <a:r>
                  <a:rPr lang="en-US" sz="2400" dirty="0">
                    <a:latin typeface="Karla" charset="0"/>
                    <a:ea typeface="Karla" charset="0"/>
                    <a:cs typeface="Karla" charset="0"/>
                  </a:rPr>
                  <a:t>	Does the outcome depend on the predictors?</a:t>
                </a:r>
              </a:p>
              <a:p>
                <a:pPr marL="342900" indent="-342900">
                  <a:spcBef>
                    <a:spcPts val="672"/>
                  </a:spcBef>
                  <a:spcAft>
                    <a:spcPts val="600"/>
                  </a:spcAft>
                  <a:buFont typeface="Arial" charset="0"/>
                  <a:buChar char="•"/>
                </a:pPr>
                <a:r>
                  <a:rPr lang="en-US" sz="2400" dirty="0">
                    <a:latin typeface="Karla" charset="0"/>
                    <a:ea typeface="Karla" charset="0"/>
                    <a:cs typeface="Karla" charset="0"/>
                  </a:rPr>
                  <a:t>How 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Karla" charset="0"/>
                            <a:ea typeface="Karla" charset="0"/>
                            <a:cs typeface="Karla" charset="0"/>
                          </a:rPr>
                        </m:ctrlPr>
                      </m:accPr>
                      <m:e>
                        <m:r>
                          <a:rPr lang="en-US" sz="2400" b="0" i="1">
                            <a:latin typeface="Karla" charset="0"/>
                            <a:ea typeface="Karla" charset="0"/>
                            <a:cs typeface="Karla" charset="0"/>
                          </a:rPr>
                          <m:t>𝑓</m:t>
                        </m:r>
                      </m:e>
                    </m:acc>
                  </m:oMath>
                </a14:m>
                <a:endParaRPr lang="en-US" sz="2400" dirty="0">
                  <a:latin typeface="Karla" charset="0"/>
                  <a:ea typeface="Karla" charset="0"/>
                  <a:cs typeface="Karla" charset="0"/>
                </a:endParaRPr>
              </a:p>
            </p:txBody>
          </p:sp>
        </mc:Choice>
        <mc:Fallback>
          <p:sp>
            <p:nvSpPr>
              <p:cNvPr id="5" name="Content Placeholder 2">
                <a:extLst>
                  <a:ext uri="{FF2B5EF4-FFF2-40B4-BE49-F238E27FC236}">
                    <a16:creationId xmlns:a16="http://schemas.microsoft.com/office/drawing/2014/main" xmlns=""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9538374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 of Predictors</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3415" y="1177758"/>
                <a:ext cx="10452894" cy="4948722"/>
              </a:xfrm>
            </p:spPr>
            <p:txBody>
              <a:bodyPr/>
              <a:lstStyle/>
              <a:p>
                <a:pPr>
                  <a:spcAft>
                    <a:spcPts val="600"/>
                  </a:spcAft>
                </a:pPr>
                <a:r>
                  <a:rPr lang="en-US" sz="2400" b="1" dirty="0" smtClean="0"/>
                  <a:t>Question: </a:t>
                </a:r>
                <a:r>
                  <a:rPr lang="en-US" sz="2400" dirty="0" smtClean="0"/>
                  <a:t>What do you think a predictor coefficient means?</a:t>
                </a:r>
              </a:p>
              <a:p>
                <a:pPr>
                  <a:spcAft>
                    <a:spcPts val="600"/>
                  </a:spcAft>
                </a:pPr>
                <a:endParaRPr lang="en-US" sz="2400" b="1" dirty="0">
                  <a:solidFill>
                    <a:srgbClr val="FF0000"/>
                  </a:solidFill>
                </a:endParaRPr>
              </a:p>
              <a:p>
                <a:pPr algn="ctr">
                  <a:spcAft>
                    <a:spcPts val="600"/>
                  </a:spcAft>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𝛽</m:t>
                          </m:r>
                        </m:e>
                        <m:sub>
                          <m:r>
                            <a:rPr lang="en-US" sz="2400" b="0" i="1" smtClean="0">
                              <a:solidFill>
                                <a:schemeClr val="tx1">
                                  <a:lumMod val="75000"/>
                                  <a:lumOff val="25000"/>
                                </a:schemeClr>
                              </a:solidFill>
                              <a:latin typeface="Cambria Math" charset="0"/>
                            </a:rPr>
                            <m:t>0</m:t>
                          </m:r>
                        </m:sub>
                      </m:sSub>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𝛽</m:t>
                          </m:r>
                        </m:e>
                        <m:sub>
                          <m:r>
                            <a:rPr lang="en-US" sz="2400" b="0" i="1" smtClean="0">
                              <a:solidFill>
                                <a:schemeClr val="tx1">
                                  <a:lumMod val="75000"/>
                                  <a:lumOff val="25000"/>
                                </a:schemeClr>
                              </a:solidFill>
                              <a:latin typeface="Cambria Math" charset="0"/>
                            </a:rPr>
                            <m:t>1</m:t>
                          </m:r>
                        </m:sub>
                      </m:sSub>
                      <m:r>
                        <a:rPr lang="en-US" sz="2400" b="0" i="1" smtClean="0">
                          <a:solidFill>
                            <a:schemeClr val="tx1">
                              <a:lumMod val="75000"/>
                              <a:lumOff val="25000"/>
                            </a:schemeClr>
                          </a:solidFill>
                          <a:latin typeface="Cambria Math" charset="0"/>
                        </a:rPr>
                        <m:t>𝑥</m:t>
                      </m:r>
                    </m:oMath>
                  </m:oMathPara>
                </a14:m>
                <a:endParaRPr lang="en-US" sz="2400" dirty="0" smtClean="0">
                  <a:solidFill>
                    <a:schemeClr val="tx1">
                      <a:lumMod val="75000"/>
                      <a:lumOff val="25000"/>
                    </a:schemeClr>
                  </a:solidFill>
                </a:endParaRPr>
              </a:p>
              <a:p>
                <a:pPr algn="ctr">
                  <a:spcAft>
                    <a:spcPts val="600"/>
                  </a:spcAft>
                </a:pPr>
                <a:r>
                  <a:rPr lang="en-US" sz="2400" dirty="0" smtClean="0">
                    <a:solidFill>
                      <a:schemeClr val="tx1">
                        <a:lumMod val="75000"/>
                        <a:lumOff val="25000"/>
                      </a:schemeClr>
                    </a:solidFill>
                  </a:rPr>
                  <a:t/>
                </a:r>
                <a:br>
                  <a:rPr lang="en-US" sz="2400" dirty="0" smtClean="0">
                    <a:solidFill>
                      <a:schemeClr val="tx1">
                        <a:lumMod val="75000"/>
                        <a:lumOff val="25000"/>
                      </a:schemeClr>
                    </a:solidFill>
                  </a:rPr>
                </a:b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𝑆𝑎𝑙𝑒𝑠</m:t>
                      </m:r>
                      <m:r>
                        <a:rPr lang="en-US" sz="2400" b="0" i="1" smtClean="0">
                          <a:solidFill>
                            <a:schemeClr val="tx1">
                              <a:lumMod val="75000"/>
                              <a:lumOff val="25000"/>
                            </a:schemeClr>
                          </a:solidFill>
                          <a:latin typeface="Cambria Math" charset="0"/>
                        </a:rPr>
                        <m:t>=7.5+0.04 </m:t>
                      </m:r>
                      <m:r>
                        <a:rPr lang="en-US" sz="2400" b="0" i="1" smtClean="0">
                          <a:solidFill>
                            <a:schemeClr val="tx1">
                              <a:lumMod val="75000"/>
                              <a:lumOff val="25000"/>
                            </a:schemeClr>
                          </a:solidFill>
                          <a:latin typeface="Cambria Math" charset="0"/>
                        </a:rPr>
                        <m:t>𝑇𝑉</m:t>
                      </m:r>
                    </m:oMath>
                  </m:oMathPara>
                </a14:m>
                <a:endParaRPr lang="en-US" sz="3200" b="1" dirty="0" smtClean="0">
                  <a:solidFill>
                    <a:schemeClr val="tx1">
                      <a:lumMod val="75000"/>
                      <a:lumOff val="25000"/>
                    </a:schemeClr>
                  </a:solidFill>
                </a:endParaRPr>
              </a:p>
              <a:p>
                <a:pPr>
                  <a:spcAft>
                    <a:spcPts val="600"/>
                  </a:spcAft>
                </a:pPr>
                <a:r>
                  <a:rPr lang="en-US" sz="2400" dirty="0" smtClean="0">
                    <a:solidFill>
                      <a:schemeClr val="tx1">
                        <a:lumMod val="75000"/>
                        <a:lumOff val="25000"/>
                      </a:schemeClr>
                    </a:solidFill>
                  </a:rPr>
                  <a:t>What does 7.5 mean and does 0.04 mean?</a:t>
                </a:r>
              </a:p>
              <a:p>
                <a:pPr>
                  <a:spcAft>
                    <a:spcPts val="600"/>
                  </a:spcAft>
                </a:pPr>
                <a:r>
                  <a:rPr lang="en-US" sz="2400" dirty="0" smtClean="0">
                    <a:solidFill>
                      <a:schemeClr val="tx1">
                        <a:lumMod val="75000"/>
                        <a:lumOff val="25000"/>
                      </a:schemeClr>
                    </a:solidFill>
                  </a:rPr>
                  <a:t>If we increase the TV by $1000, what would you expect the increase in sales to be? $40!!! Is it worth it?</a:t>
                </a:r>
              </a:p>
              <a:p>
                <a:pPr>
                  <a:spcAft>
                    <a:spcPts val="600"/>
                  </a:spcAft>
                </a:pPr>
                <a:r>
                  <a:rPr lang="en-US" sz="2400" dirty="0" smtClean="0">
                    <a:solidFill>
                      <a:schemeClr val="tx1">
                        <a:lumMod val="75000"/>
                        <a:lumOff val="25000"/>
                      </a:schemeClr>
                    </a:solidFill>
                  </a:rPr>
                  <a:t>What if </a:t>
                </a:r>
              </a:p>
              <a:p>
                <a:pPr>
                  <a:spcAft>
                    <a:spcPts val="600"/>
                  </a:spcAft>
                </a:pPr>
                <a14:m>
                  <m:oMathPara xmlns:m="http://schemas.openxmlformats.org/officeDocument/2006/math">
                    <m:oMathParaPr>
                      <m:jc m:val="centerGroup"/>
                    </m:oMathParaPr>
                    <m:oMath xmlns:m="http://schemas.openxmlformats.org/officeDocument/2006/math">
                      <m:r>
                        <a:rPr lang="en-US" sz="2400" i="1">
                          <a:solidFill>
                            <a:schemeClr val="tx1">
                              <a:lumMod val="75000"/>
                              <a:lumOff val="25000"/>
                            </a:schemeClr>
                          </a:solidFill>
                          <a:latin typeface="Cambria Math" charset="0"/>
                        </a:rPr>
                        <m:t>𝑆𝑎𝑙𝑒𝑠</m:t>
                      </m:r>
                      <m:r>
                        <a:rPr lang="en-US" sz="2400" i="1">
                          <a:solidFill>
                            <a:schemeClr val="tx1">
                              <a:lumMod val="75000"/>
                              <a:lumOff val="25000"/>
                            </a:schemeClr>
                          </a:solidFill>
                          <a:latin typeface="Cambria Math" charset="0"/>
                        </a:rPr>
                        <m:t>=7.5+1.01 </m:t>
                      </m:r>
                      <m:r>
                        <a:rPr lang="en-US" sz="2400" i="1">
                          <a:solidFill>
                            <a:schemeClr val="tx1">
                              <a:lumMod val="75000"/>
                              <a:lumOff val="25000"/>
                            </a:schemeClr>
                          </a:solidFill>
                          <a:latin typeface="Cambria Math" charset="0"/>
                        </a:rPr>
                        <m:t>𝑇𝑉</m:t>
                      </m:r>
                    </m:oMath>
                  </m:oMathPara>
                </a14:m>
                <a:endParaRPr lang="en-US" sz="3200" b="1" dirty="0">
                  <a:solidFill>
                    <a:schemeClr val="tx1">
                      <a:lumMod val="75000"/>
                      <a:lumOff val="25000"/>
                    </a:schemeClr>
                  </a:solidFill>
                </a:endParaRPr>
              </a:p>
              <a:p>
                <a:pPr>
                  <a:spcAft>
                    <a:spcPts val="600"/>
                  </a:spcAft>
                </a:pPr>
                <a:endParaRPr lang="en-US" sz="2400" dirty="0" smtClean="0">
                  <a:solidFill>
                    <a:schemeClr val="tx1">
                      <a:lumMod val="75000"/>
                      <a:lumOff val="25000"/>
                    </a:schemeClr>
                  </a:solidFill>
                </a:endParaRPr>
              </a:p>
              <a:p>
                <a:pPr>
                  <a:spcAft>
                    <a:spcPts val="600"/>
                  </a:spcAft>
                </a:pPr>
                <a:r>
                  <a:rPr lang="en-US" sz="2400" dirty="0" smtClean="0">
                    <a:solidFill>
                      <a:schemeClr val="tx1">
                        <a:lumMod val="75000"/>
                        <a:lumOff val="25000"/>
                      </a:schemeClr>
                    </a:solidFill>
                  </a:rPr>
                  <a:t> </a:t>
                </a:r>
              </a:p>
              <a:p>
                <a:pPr>
                  <a:spcAft>
                    <a:spcPts val="600"/>
                  </a:spcAft>
                </a:pPr>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3415" y="1177758"/>
                <a:ext cx="10452894" cy="4948722"/>
              </a:xfrm>
              <a:blipFill rotWithShape="0">
                <a:blip r:embed="rId3"/>
                <a:stretch>
                  <a:fillRect l="-933" t="-9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spTree>
    <p:extLst>
      <p:ext uri="{BB962C8B-B14F-4D97-AF65-F5344CB8AC3E}">
        <p14:creationId xmlns:p14="http://schemas.microsoft.com/office/powerpoint/2010/main" val="79470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BC22B038-280C-0C42-AF84-B1E7D6DBA5DF}"/>
              </a:ext>
            </a:extLst>
          </p:cNvPr>
          <p:cNvPicPr>
            <a:picLocks noChangeAspect="1"/>
          </p:cNvPicPr>
          <p:nvPr/>
        </p:nvPicPr>
        <p:blipFill>
          <a:blip r:embed="rId3"/>
          <a:stretch>
            <a:fillRect/>
          </a:stretch>
        </p:blipFill>
        <p:spPr>
          <a:xfrm>
            <a:off x="4043790" y="3998380"/>
            <a:ext cx="4104420" cy="273628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br>
              <a:rPr lang="en-US" dirty="0">
                <a:solidFill>
                  <a:schemeClr val="tx1">
                    <a:lumMod val="75000"/>
                    <a:lumOff val="25000"/>
                  </a:schemeClr>
                </a:solidFill>
              </a:rPr>
            </a:br>
            <a:endParaRPr lang="en-US" dirty="0"/>
          </a:p>
        </p:txBody>
      </p:sp>
      <mc:AlternateContent xmlns:mc="http://schemas.openxmlformats.org/markup-compatibility/2006">
        <mc:Choice xmlns:a14="http://schemas.microsoft.com/office/drawing/2010/main" Requires="a14">
          <p:sp>
            <p:nvSpPr>
              <p:cNvPr id="6" name="Content Placeholder 5"/>
              <p:cNvSpPr>
                <a:spLocks noGrp="1"/>
              </p:cNvSpPr>
              <p:nvPr>
                <p:ph idx="1"/>
              </p:nvPr>
            </p:nvSpPr>
            <p:spPr>
              <a:xfrm>
                <a:off x="833415" y="1177758"/>
                <a:ext cx="10452894" cy="4948722"/>
              </a:xfrm>
            </p:spPr>
            <p:txBody>
              <a:bodyPr/>
              <a:lstStyle/>
              <a:p>
                <a:pPr>
                  <a:spcAft>
                    <a:spcPts val="600"/>
                  </a:spcAft>
                </a:pPr>
                <a:r>
                  <a:rPr lang="en-US" sz="2400" dirty="0" smtClean="0"/>
                  <a:t>We interpret the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Karla" charset="0"/>
                        <a:cs typeface="Karla" charset="0"/>
                      </a:rPr>
                      <m:t> </m:t>
                    </m:r>
                  </m:oMath>
                </a14:m>
                <a:r>
                  <a:rPr lang="en-US" sz="2400" dirty="0"/>
                  <a:t>term in our observation</a:t>
                </a:r>
              </a:p>
              <a:p>
                <a:endParaRPr lang="en-US" sz="2400" dirty="0"/>
              </a:p>
              <a:p>
                <a:pPr>
                  <a:spcAft>
                    <a:spcPts val="1200"/>
                  </a:spcAft>
                </a:pPr>
                <a:r>
                  <a:rPr lang="en-US" sz="2400" dirty="0">
                    <a:latin typeface="Karla" charset="0"/>
                    <a:ea typeface="Karla" charset="0"/>
                    <a:cs typeface="Karla" charset="0"/>
                  </a:rPr>
                  <a:t>to be noise introduced by random variations in natural systems or imprecisions of our scientific instruments. </a:t>
                </a:r>
              </a:p>
              <a:p>
                <a:r>
                  <a:rPr lang="en-US" sz="2400" dirty="0"/>
                  <a:t>If we knew the exact form of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i="1">
                        <a:latin typeface="Cambria Math" charset="0"/>
                      </a:rPr>
                      <m:t>, </m:t>
                    </m:r>
                  </m:oMath>
                </a14:m>
                <a:r>
                  <a:rPr lang="en-US" sz="2400" dirty="0"/>
                  <a:t>for example,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a:rPr lang="en-US" sz="2400" i="1">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1</m:t>
                        </m:r>
                      </m:sub>
                    </m:sSub>
                    <m:r>
                      <a:rPr lang="en-US" sz="2400" i="1">
                        <a:latin typeface="Cambria Math" charset="0"/>
                      </a:rPr>
                      <m:t>𝑥</m:t>
                    </m:r>
                  </m:oMath>
                </a14:m>
                <a:r>
                  <a:rPr lang="en-US" sz="2400" dirty="0"/>
                  <a:t>, and there was no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t> then estimating the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oMath>
                </a14:m>
                <a:r>
                  <a:rPr lang="en-US" sz="2400" dirty="0"/>
                  <a:t> would have been </a:t>
                </a:r>
                <a:r>
                  <a:rPr lang="en-US" sz="2400" dirty="0" smtClean="0"/>
                  <a:t>exact (so 1.01 is worth it?). </a:t>
                </a:r>
                <a:endParaRPr lang="en-US" sz="2400" dirty="0"/>
              </a:p>
              <a:p>
                <a:endParaRPr lang="en-US" sz="2400" dirty="0"/>
              </a:p>
              <a:p>
                <a:endParaRPr lang="en-US" sz="3200" b="1" dirty="0">
                  <a:solidFill>
                    <a:srgbClr val="FF0000"/>
                  </a:solidFill>
                </a:endParaRPr>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833415" y="1177758"/>
                <a:ext cx="10452894" cy="4948722"/>
              </a:xfrm>
              <a:blipFill rotWithShape="0">
                <a:blip r:embed="rId4"/>
                <a:stretch>
                  <a:fillRect l="-933" t="-9606" r="-29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a:p>
        </p:txBody>
      </p:sp>
      <p:pic>
        <p:nvPicPr>
          <p:cNvPr id="3" name="Picture 2"/>
          <p:cNvPicPr>
            <a:picLocks noChangeAspect="1"/>
          </p:cNvPicPr>
          <p:nvPr/>
        </p:nvPicPr>
        <p:blipFill>
          <a:blip r:embed="rId5"/>
          <a:stretch>
            <a:fillRect/>
          </a:stretch>
        </p:blipFill>
        <p:spPr>
          <a:xfrm>
            <a:off x="4964112" y="1700210"/>
            <a:ext cx="2055939" cy="392112"/>
          </a:xfrm>
          <a:prstGeom prst="rect">
            <a:avLst/>
          </a:prstGeom>
        </p:spPr>
      </p:pic>
    </p:spTree>
    <p:extLst>
      <p:ext uri="{BB962C8B-B14F-4D97-AF65-F5344CB8AC3E}">
        <p14:creationId xmlns:p14="http://schemas.microsoft.com/office/powerpoint/2010/main" val="140063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 (</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mc:Choice xmlns:a14="http://schemas.microsoft.com/office/drawing/2010/main" Requires="a14">
          <p:sp>
            <p:nvSpPr>
              <p:cNvPr id="6" name="Content Placeholder 5"/>
              <p:cNvSpPr>
                <a:spLocks noGrp="1"/>
              </p:cNvSpPr>
              <p:nvPr>
                <p:ph idx="1"/>
              </p:nvPr>
            </p:nvSpPr>
            <p:spPr>
              <a:xfrm>
                <a:off x="790552" y="983807"/>
                <a:ext cx="10327008" cy="2111143"/>
              </a:xfrm>
            </p:spPr>
            <p:txBody>
              <a:bodyPr/>
              <a:lstStyle/>
              <a:p>
                <a:pPr>
                  <a:spcAft>
                    <a:spcPts val="600"/>
                  </a:spcAft>
                </a:pPr>
                <a:r>
                  <a:rPr lang="en-US" sz="2400" dirty="0">
                    <a:latin typeface="Karla" charset="0"/>
                    <a:ea typeface="Karla" charset="0"/>
                    <a:cs typeface="Karla" charset="0"/>
                  </a:rPr>
                  <a:t>However, </a:t>
                </a:r>
                <a:r>
                  <a:rPr lang="en-US" sz="2400" dirty="0" smtClean="0">
                    <a:latin typeface="Karla" charset="0"/>
                    <a:ea typeface="Karla" charset="0"/>
                    <a:cs typeface="Karla" charset="0"/>
                  </a:rPr>
                  <a:t>three things </a:t>
                </a:r>
                <a:r>
                  <a:rPr lang="en-US" sz="2400" dirty="0">
                    <a:latin typeface="Karla" charset="0"/>
                    <a:ea typeface="Karla" charset="0"/>
                    <a:cs typeface="Karla" charset="0"/>
                  </a:rPr>
                  <a:t>happen: </a:t>
                </a:r>
              </a:p>
              <a:p>
                <a:pPr marL="514350" indent="-514350">
                  <a:spcAft>
                    <a:spcPts val="600"/>
                  </a:spcAft>
                  <a:buFont typeface="Arial" charset="0"/>
                  <a:buChar char="•"/>
                </a:pPr>
                <a:r>
                  <a:rPr lang="en-US" sz="2400" dirty="0">
                    <a:latin typeface="Karla" charset="0"/>
                    <a:ea typeface="Karla" charset="0"/>
                    <a:cs typeface="Karla" charset="0"/>
                  </a:rPr>
                  <a:t>we do not know the exact form of </a:t>
                </a:r>
                <a14:m>
                  <m:oMath xmlns:m="http://schemas.openxmlformats.org/officeDocument/2006/math">
                    <m:r>
                      <a:rPr lang="en-US" sz="2400" i="1">
                        <a:latin typeface="Cambria Math" panose="02040503050406030204" pitchFamily="18" charset="0"/>
                        <a:ea typeface="Karla" charset="0"/>
                        <a:cs typeface="Karla" charset="0"/>
                      </a:rPr>
                      <m:t>𝑓</m:t>
                    </m:r>
                    <m:d>
                      <m:dPr>
                        <m:ctrlPr>
                          <a:rPr lang="en-US" sz="2400" i="1">
                            <a:latin typeface="Cambria Math" charset="0"/>
                            <a:ea typeface="Karla" charset="0"/>
                            <a:cs typeface="Karla" charset="0"/>
                          </a:rPr>
                        </m:ctrlPr>
                      </m:dPr>
                      <m:e>
                        <m:r>
                          <a:rPr lang="en-US" sz="2400" i="1">
                            <a:latin typeface="Cambria Math" panose="02040503050406030204" pitchFamily="18"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600"/>
                  </a:spcAft>
                  <a:buFont typeface="Arial" charset="0"/>
                  <a:buChar char="•"/>
                </a:pPr>
                <a14:m>
                  <m:oMath xmlns:m="http://schemas.openxmlformats.org/officeDocument/2006/math">
                    <m:r>
                      <a:rPr lang="en-US" sz="2400">
                        <a:latin typeface="Cambria Math" panose="02040503050406030204" pitchFamily="18" charset="0"/>
                        <a:ea typeface="Karla" charset="0"/>
                        <a:cs typeface="Karla" charset="0"/>
                      </a:rPr>
                      <m:t>𝜺</m:t>
                    </m:r>
                  </m:oMath>
                </a14:m>
                <a:r>
                  <a:rPr lang="en-US" sz="2400" dirty="0">
                    <a:latin typeface="Karla" charset="0"/>
                    <a:ea typeface="Karla" charset="0"/>
                    <a:cs typeface="Karla" charset="0"/>
                  </a:rPr>
                  <a:t> is always there </a:t>
                </a:r>
                <a:endParaRPr lang="en-US" sz="2400" dirty="0" smtClean="0">
                  <a:latin typeface="Karla" charset="0"/>
                  <a:ea typeface="Karla" charset="0"/>
                  <a:cs typeface="Karla" charset="0"/>
                </a:endParaRPr>
              </a:p>
              <a:p>
                <a:pPr marL="514350" indent="-514350">
                  <a:spcAft>
                    <a:spcPts val="1200"/>
                  </a:spcAft>
                  <a:buFont typeface="Arial" charset="0"/>
                  <a:buChar char="•"/>
                </a:pPr>
                <a:r>
                  <a:rPr lang="en-US" sz="2400" dirty="0">
                    <a:latin typeface="Karla" charset="0"/>
                    <a:ea typeface="Karla" charset="0"/>
                    <a:cs typeface="Karla" charset="0"/>
                  </a:rPr>
                  <a:t>l</a:t>
                </a:r>
                <a:r>
                  <a:rPr lang="en-US" sz="2400" dirty="0" smtClean="0">
                    <a:latin typeface="Karla" charset="0"/>
                    <a:ea typeface="Karla" charset="0"/>
                    <a:cs typeface="Karla" charset="0"/>
                  </a:rPr>
                  <a:t>imited sample size</a:t>
                </a:r>
                <a:endParaRPr lang="en-US" sz="2400" dirty="0">
                  <a:latin typeface="Karla" charset="0"/>
                  <a:ea typeface="Karla" charset="0"/>
                  <a:cs typeface="Karla" charset="0"/>
                </a:endParaRPr>
              </a:p>
              <a:p>
                <a:pPr>
                  <a:spcAft>
                    <a:spcPts val="600"/>
                  </a:spcAft>
                </a:pPr>
                <a:r>
                  <a:rPr lang="en-US" sz="2400" b="1" dirty="0" smtClean="0">
                    <a:latin typeface="Karla" charset="0"/>
                    <a:ea typeface="Karla" charset="0"/>
                    <a:cs typeface="Karla" charset="0"/>
                  </a:rPr>
                  <a:t>We </a:t>
                </a:r>
                <a:r>
                  <a:rPr lang="en-US" sz="2400" b="1" dirty="0">
                    <a:latin typeface="Karla" charset="0"/>
                    <a:ea typeface="Karla" charset="0"/>
                    <a:cs typeface="Karla" charset="0"/>
                  </a:rPr>
                  <a:t>first address </a:t>
                </a:r>
                <a14:m>
                  <m:oMath xmlns:m="http://schemas.openxmlformats.org/officeDocument/2006/math">
                    <m:r>
                      <a:rPr lang="en-US" sz="2400" b="1" i="1">
                        <a:latin typeface="Cambria Math" charset="0"/>
                        <a:ea typeface="Karla" charset="0"/>
                        <a:cs typeface="Karla" charset="0"/>
                      </a:rPr>
                      <m:t>𝛆</m:t>
                    </m:r>
                  </m:oMath>
                </a14:m>
                <a:endParaRPr lang="en-US" sz="2400" b="1" dirty="0">
                  <a:latin typeface="Karla" charset="0"/>
                  <a:ea typeface="Karla" charset="0"/>
                  <a:cs typeface="Karla" charset="0"/>
                </a:endParaRPr>
              </a:p>
              <a:p>
                <a:pPr>
                  <a:spcAft>
                    <a:spcPts val="600"/>
                  </a:spcAft>
                </a:pPr>
                <a:r>
                  <a:rPr lang="en-US" sz="2400" dirty="0">
                    <a:latin typeface="Karla" charset="0"/>
                    <a:ea typeface="Karla" charset="0"/>
                    <a:cs typeface="Karla" charset="0"/>
                  </a:rPr>
                  <a:t>We call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latin typeface="Karla" charset="0"/>
                    <a:ea typeface="Karla" charset="0"/>
                    <a:cs typeface="Karla" charset="0"/>
                  </a:rPr>
                  <a:t>the measurement error or </a:t>
                </a:r>
                <a:r>
                  <a:rPr lang="en-US" sz="2400" b="1" i="1" dirty="0">
                    <a:latin typeface="Karla" charset="0"/>
                    <a:ea typeface="Karla" charset="0"/>
                    <a:cs typeface="Karla" charset="0"/>
                  </a:rPr>
                  <a:t>irreducible error</a:t>
                </a:r>
                <a:r>
                  <a:rPr lang="en-US" sz="2400" dirty="0">
                    <a:latin typeface="Karla" charset="0"/>
                    <a:ea typeface="Karla" charset="0"/>
                    <a:cs typeface="Karla" charset="0"/>
                  </a:rPr>
                  <a:t>. Since even predictions made with the actual function </a:t>
                </a:r>
                <a14:m>
                  <m:oMath xmlns:m="http://schemas.openxmlformats.org/officeDocument/2006/math">
                    <m:r>
                      <a:rPr lang="en-US" sz="2400" i="1">
                        <a:latin typeface="Cambria Math" charset="0"/>
                        <a:ea typeface="Karla" charset="0"/>
                        <a:cs typeface="Karla" charset="0"/>
                      </a:rPr>
                      <m:t>𝑓</m:t>
                    </m:r>
                  </m:oMath>
                </a14:m>
                <a:r>
                  <a:rPr lang="en-US" sz="2400" dirty="0">
                    <a:latin typeface="Karla" charset="0"/>
                    <a:ea typeface="Karla" charset="0"/>
                    <a:cs typeface="Karla" charset="0"/>
                  </a:rPr>
                  <a:t> will not match observed values of </a:t>
                </a:r>
                <a14:m>
                  <m:oMath xmlns:m="http://schemas.openxmlformats.org/officeDocument/2006/math">
                    <m:r>
                      <m:rPr>
                        <m:sty m:val="p"/>
                      </m:rPr>
                      <a:rPr lang="en-US" sz="2400">
                        <a:latin typeface="Cambria Math" charset="0"/>
                        <a:ea typeface="Karla" charset="0"/>
                        <a:cs typeface="Karla" charset="0"/>
                      </a:rPr>
                      <m:t>y</m:t>
                    </m:r>
                  </m:oMath>
                </a14:m>
                <a:r>
                  <a:rPr lang="en-US" sz="2400" dirty="0"/>
                  <a:t>.</a:t>
                </a:r>
                <a:endParaRPr lang="en-US" sz="2400" dirty="0">
                  <a:latin typeface="Karla" charset="0"/>
                  <a:ea typeface="Karla" charset="0"/>
                  <a:cs typeface="Karla" charset="0"/>
                </a:endParaRPr>
              </a:p>
              <a:p>
                <a:pPr>
                  <a:spcAft>
                    <a:spcPts val="600"/>
                  </a:spcAft>
                </a:pPr>
                <a:r>
                  <a:rPr lang="en-US" sz="2400" dirty="0">
                    <a:ea typeface="Cambria Math" charset="0"/>
                    <a:cs typeface="Cambria Math" charset="0"/>
                  </a:rPr>
                  <a:t>Because of </a:t>
                </a:r>
                <a14:m>
                  <m:oMath xmlns:m="http://schemas.openxmlformats.org/officeDocument/2006/math">
                    <m:r>
                      <a:rPr lang="en-US" sz="2400" i="1">
                        <a:latin typeface="Cambria Math" charset="0"/>
                        <a:ea typeface="Cambria Math" charset="0"/>
                        <a:cs typeface="Cambria Math" charset="0"/>
                      </a:rPr>
                      <m:t>𝜀</m:t>
                    </m:r>
                    <m:r>
                      <a:rPr lang="en-US" sz="2400" b="0" i="1" smtClean="0">
                        <a:latin typeface="Cambria Math" charset="0"/>
                        <a:ea typeface="Cambria Math" charset="0"/>
                        <a:cs typeface="Cambria Math" charset="0"/>
                      </a:rPr>
                      <m:t>,</m:t>
                    </m:r>
                  </m:oMath>
                </a14:m>
                <a:r>
                  <a:rPr lang="en-US" sz="2400" dirty="0">
                    <a:latin typeface="Karla" charset="0"/>
                    <a:ea typeface="Karla" charset="0"/>
                    <a:cs typeface="Karla" charset="0"/>
                  </a:rPr>
                  <a:t> every time we measure the response </a:t>
                </a:r>
                <a14:m>
                  <m:oMath xmlns:m="http://schemas.openxmlformats.org/officeDocument/2006/math">
                    <m:r>
                      <a:rPr lang="en-US" sz="2400" b="0" i="1" smtClean="0">
                        <a:latin typeface="Cambria Math" charset="0"/>
                        <a:ea typeface="Karla" charset="0"/>
                        <a:cs typeface="Karla" charset="0"/>
                      </a:rPr>
                      <m:t>𝑌</m:t>
                    </m:r>
                  </m:oMath>
                </a14:m>
                <a:r>
                  <a:rPr lang="en-US" sz="2400" dirty="0">
                    <a:latin typeface="Karla" charset="0"/>
                    <a:ea typeface="Karla" charset="0"/>
                    <a:cs typeface="Karla" charset="0"/>
                  </a:rPr>
                  <a:t> for a fix value of </a:t>
                </a:r>
                <a14:m>
                  <m:oMath xmlns:m="http://schemas.openxmlformats.org/officeDocument/2006/math">
                    <m:r>
                      <a:rPr lang="en-US" sz="2400" b="0" i="1" smtClean="0">
                        <a:latin typeface="Cambria Math" charset="0"/>
                        <a:ea typeface="Karla" charset="0"/>
                        <a:cs typeface="Karla" charset="0"/>
                      </a:rPr>
                      <m:t>𝑋</m:t>
                    </m:r>
                    <m:r>
                      <a:rPr lang="en-US" sz="2400" i="1">
                        <a:latin typeface="Cambria Math" charset="0"/>
                        <a:ea typeface="Karla" charset="0"/>
                        <a:cs typeface="Karla" charset="0"/>
                      </a:rPr>
                      <m:t> </m:t>
                    </m:r>
                  </m:oMath>
                </a14:m>
                <a:r>
                  <a:rPr lang="en-US" sz="2400" dirty="0">
                    <a:latin typeface="Karla" charset="0"/>
                    <a:ea typeface="Karla" charset="0"/>
                    <a:cs typeface="Karla" charset="0"/>
                  </a:rPr>
                  <a:t>we will obtain a different observation, and hence a different estimate of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r>
                      <a:rPr lang="en-US" sz="2400" b="0" i="0" smtClean="0">
                        <a:latin typeface="Cambria Math" charset="0"/>
                      </a:rPr>
                      <m:t>.</m:t>
                    </m:r>
                  </m:oMath>
                </a14:m>
                <a:endParaRPr lang="en-US" sz="2400" dirty="0">
                  <a:latin typeface="Karla" charset="0"/>
                  <a:ea typeface="Karla" charset="0"/>
                  <a:cs typeface="Karla" charset="0"/>
                </a:endParaRPr>
              </a:p>
              <a:p>
                <a:pPr>
                  <a:spcAft>
                    <a:spcPts val="600"/>
                  </a:spcAft>
                </a:pPr>
                <a:endParaRPr lang="en-US" sz="2400" dirty="0">
                  <a:latin typeface="Karla" charset="0"/>
                  <a:ea typeface="Karla" charset="0"/>
                  <a:cs typeface="Karla" charset="0"/>
                </a:endParaRPr>
              </a:p>
              <a:p>
                <a:pPr>
                  <a:spcAft>
                    <a:spcPts val="600"/>
                  </a:spcAft>
                </a:pPr>
                <a:endParaRPr lang="en-US" sz="2400" dirty="0"/>
              </a:p>
              <a:p>
                <a:pPr>
                  <a:spcAft>
                    <a:spcPts val="600"/>
                  </a:spcAft>
                </a:pPr>
                <a:endParaRPr lang="en-US" sz="2400" dirty="0"/>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790552" y="983807"/>
                <a:ext cx="10327008" cy="2111143"/>
              </a:xfrm>
              <a:blipFill rotWithShape="0">
                <a:blip r:embed="rId3"/>
                <a:stretch>
                  <a:fillRect l="-945" t="-2305" b="-1521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159284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7E36628E-BF49-FD46-93F6-669AC0E30E19}"/>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p:sp>
        <p:nvSpPr>
          <p:cNvPr id="6" name="Content Placeholder 2"/>
          <p:cNvSpPr>
            <a:spLocks noGrp="1"/>
          </p:cNvSpPr>
          <p:nvPr>
            <p:ph idx="1"/>
          </p:nvPr>
        </p:nvSpPr>
        <p:spPr/>
        <p:txBody>
          <a:bodyPr/>
          <a:lstStyle/>
          <a:p>
            <a:r>
              <a:rPr lang="en-US" sz="2400" b="0" dirty="0">
                <a:ea typeface="Cambria Math" charset="0"/>
                <a:cs typeface="Cambria Math" charset="0"/>
              </a:rPr>
              <a:t>Start with a model</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Tree>
    <p:extLst>
      <p:ext uri="{BB962C8B-B14F-4D97-AF65-F5344CB8AC3E}">
        <p14:creationId xmlns:p14="http://schemas.microsoft.com/office/powerpoint/2010/main" val="9886468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BF19C413-1B9B-B342-B247-5C8F270CEEA1}"/>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833415" y="1177758"/>
                <a:ext cx="10327008" cy="793917"/>
              </a:xfrm>
            </p:spPr>
            <p:txBody>
              <a:bodyPr/>
              <a:lstStyle/>
              <a:p>
                <a:r>
                  <a:rPr lang="en-US" sz="2400" b="0" dirty="0">
                    <a:ea typeface="Cambria Math" charset="0"/>
                    <a:cs typeface="Cambria Math" charset="0"/>
                  </a:rPr>
                  <a:t>For a some values of </a:t>
                </a:r>
                <a14:m>
                  <m:oMath xmlns:m="http://schemas.openxmlformats.org/officeDocument/2006/math">
                    <m:r>
                      <a:rPr lang="en-US" sz="2400" b="0" i="1" smtClean="0">
                        <a:latin typeface="Cambria Math" charset="0"/>
                        <a:ea typeface="Cambria Math" charset="0"/>
                        <a:cs typeface="Cambria Math" charset="0"/>
                      </a:rPr>
                      <m:t>𝑋</m:t>
                    </m:r>
                    <m:r>
                      <a:rPr lang="en-US" sz="2400" b="0" i="0" smtClean="0">
                        <a:latin typeface="Cambria Math" charset="0"/>
                        <a:ea typeface="Cambria Math" charset="0"/>
                        <a:cs typeface="Cambria Math" charset="0"/>
                      </a:rPr>
                      <m:t>,</m:t>
                    </m:r>
                  </m:oMath>
                </a14:m>
                <a:r>
                  <a:rPr lang="en-US" sz="2400" dirty="0"/>
                  <a:t> </a:t>
                </a:r>
                <a14:m>
                  <m:oMath xmlns:m="http://schemas.openxmlformats.org/officeDocument/2006/math">
                    <m:r>
                      <a:rPr lang="en-US" sz="2400" b="0" i="1" smtClean="0">
                        <a:latin typeface="Cambria Math" charset="0"/>
                        <a:ea typeface="Cambria Math" charset="0"/>
                        <a:cs typeface="Cambria Math" charset="0"/>
                      </a:rPr>
                      <m:t>𝑌</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𝑋</m:t>
                    </m:r>
                    <m:r>
                      <a:rPr lang="en-US" sz="2400" b="0" i="1" smtClean="0">
                        <a:latin typeface="Cambria Math" charset="0"/>
                        <a:ea typeface="Cambria Math" charset="0"/>
                        <a:cs typeface="Cambria Math" charset="0"/>
                      </a:rPr>
                      <m:t>)</m:t>
                    </m:r>
                  </m:oMath>
                </a14:m>
                <a:endParaRPr lang="en-US" sz="2400"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833415" y="1177758"/>
                <a:ext cx="10327008" cy="793917"/>
              </a:xfrm>
              <a:blipFill rotWithShape="0">
                <a:blip r:embed="rId3"/>
                <a:stretch>
                  <a:fillRect l="-945" t="-615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Tree>
    <p:extLst>
      <p:ext uri="{BB962C8B-B14F-4D97-AF65-F5344CB8AC3E}">
        <p14:creationId xmlns:p14="http://schemas.microsoft.com/office/powerpoint/2010/main" val="11321688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1872"/>
                  </a:spcBef>
                  <a:spcAft>
                    <a:spcPts val="600"/>
                  </a:spcAft>
                  <a:buFont typeface="Arial" charset="0"/>
                  <a:buChar char="•"/>
                </a:pPr>
                <a:r>
                  <a:rPr lang="en-US" sz="2400" b="1" dirty="0" smtClean="0">
                    <a:latin typeface="Karla" charset="0"/>
                    <a:ea typeface="Karla" charset="0"/>
                    <a:cs typeface="Karla" charset="0"/>
                  </a:rPr>
                  <a:t>Linear models </a:t>
                </a:r>
                <a:endParaRPr lang="en-US" sz="2400" b="1" dirty="0">
                  <a:latin typeface="Karla" charset="0"/>
                  <a:ea typeface="Karla" charset="0"/>
                  <a:cs typeface="Karla" charset="0"/>
                </a:endParaRPr>
              </a:p>
              <a:p>
                <a:pPr marL="342900" indent="-342900">
                  <a:spcBef>
                    <a:spcPts val="1872"/>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endParaRPr lang="en-US" sz="2400" dirty="0" smtClean="0">
                  <a:latin typeface="Karla" charset="0"/>
                  <a:ea typeface="Karla" charset="0"/>
                  <a:cs typeface="Karla" charset="0"/>
                </a:endParaRPr>
              </a:p>
              <a:p>
                <a:pPr marL="342900" indent="-342900">
                  <a:spcBef>
                    <a:spcPts val="1872"/>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1872"/>
                  </a:spcBef>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Bootstrap</a:t>
                </a:r>
                <a:endParaRPr lang="en-US" sz="2400" dirty="0" smtClean="0">
                  <a:latin typeface="Karla" charset="0"/>
                  <a:ea typeface="Karla" charset="0"/>
                  <a:cs typeface="Karla" charset="0"/>
                </a:endParaRPr>
              </a:p>
              <a:p>
                <a:pPr marL="342900" indent="-342900">
                  <a:spcBef>
                    <a:spcPts val="1872"/>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Predictors </a:t>
                </a:r>
              </a:p>
              <a:p>
                <a:pPr>
                  <a:spcBef>
                    <a:spcPts val="0"/>
                  </a:spcBef>
                  <a:spcAft>
                    <a:spcPts val="600"/>
                  </a:spcAft>
                </a:pPr>
                <a:r>
                  <a:rPr lang="en-US" sz="2400" dirty="0">
                    <a:latin typeface="Karla" charset="0"/>
                    <a:ea typeface="Karla" charset="0"/>
                    <a:cs typeface="Karla" charset="0"/>
                  </a:rPr>
                  <a:t>	Does the outcome depend on the predictors?</a:t>
                </a:r>
              </a:p>
              <a:p>
                <a:pPr marL="342900" indent="-342900">
                  <a:spcBef>
                    <a:spcPts val="672"/>
                  </a:spcBef>
                  <a:spcAft>
                    <a:spcPts val="600"/>
                  </a:spcAft>
                  <a:buFont typeface="Arial" charset="0"/>
                  <a:buChar char="•"/>
                </a:pPr>
                <a:r>
                  <a:rPr lang="en-US" sz="2400" dirty="0">
                    <a:latin typeface="Karla" charset="0"/>
                    <a:ea typeface="Karla" charset="0"/>
                    <a:cs typeface="Karla" charset="0"/>
                  </a:rPr>
                  <a:t>How 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Karla" charset="0"/>
                            <a:ea typeface="Karla" charset="0"/>
                            <a:cs typeface="Karla" charset="0"/>
                          </a:rPr>
                        </m:ctrlPr>
                      </m:accPr>
                      <m:e>
                        <m:r>
                          <a:rPr lang="en-US" sz="2400" b="0" i="1">
                            <a:latin typeface="Karla" charset="0"/>
                            <a:ea typeface="Karla" charset="0"/>
                            <a:cs typeface="Karla" charset="0"/>
                          </a:rPr>
                          <m:t>𝑓</m:t>
                        </m:r>
                      </m:e>
                    </m:acc>
                  </m:oMath>
                </a14:m>
                <a:endParaRPr lang="en-US" sz="2400" dirty="0">
                  <a:latin typeface="Karla" charset="0"/>
                  <a:ea typeface="Karla" charset="0"/>
                  <a:cs typeface="Karla" charset="0"/>
                </a:endParaRPr>
              </a:p>
            </p:txBody>
          </p:sp>
        </mc:Choice>
        <mc:Fallback>
          <p:sp>
            <p:nvSpPr>
              <p:cNvPr id="5" name="Content Placeholder 2">
                <a:extLst>
                  <a:ext uri="{FF2B5EF4-FFF2-40B4-BE49-F238E27FC236}">
                    <a16:creationId xmlns:a16="http://schemas.microsoft.com/office/drawing/2014/main" xmlns=""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0856196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0DB2848-1E2E-C646-AF7F-10110DB4A62A}"/>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p:sp>
        <p:nvSpPr>
          <p:cNvPr id="6"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But due to error, </a:t>
            </a:r>
            <a:r>
              <a:rPr lang="en-US" sz="2400" dirty="0"/>
              <a:t>every time we measure the response </a:t>
            </a:r>
            <a:r>
              <a:rPr lang="en-US" sz="2400" i="1" dirty="0"/>
              <a:t>Y</a:t>
            </a:r>
            <a:r>
              <a:rPr lang="en-US" sz="2400" dirty="0"/>
              <a:t> for a fixed value of X we will obtain a different observation. </a:t>
            </a:r>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a:p>
        </p:txBody>
      </p:sp>
    </p:spTree>
    <p:extLst>
      <p:ext uri="{BB962C8B-B14F-4D97-AF65-F5344CB8AC3E}">
        <p14:creationId xmlns:p14="http://schemas.microsoft.com/office/powerpoint/2010/main" val="6673497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624E2E-D5C5-1E48-A4C2-39890911D91B}"/>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p:sp>
        <p:nvSpPr>
          <p:cNvPr id="11"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One set of observations, “one realization” we obtain one set of </a:t>
            </a:r>
            <a:r>
              <a:rPr lang="en-US" sz="2400" i="1" dirty="0">
                <a:ea typeface="Cambria Math" charset="0"/>
                <a:cs typeface="Cambria Math" charset="0"/>
              </a:rPr>
              <a:t>Y</a:t>
            </a:r>
            <a:r>
              <a:rPr lang="en-US" sz="2400" dirty="0">
                <a:ea typeface="Cambria Math" charset="0"/>
                <a:cs typeface="Cambria Math" charset="0"/>
              </a:rPr>
              <a:t>s (red crosses).  </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a:p>
        </p:txBody>
      </p:sp>
    </p:spTree>
    <p:extLst>
      <p:ext uri="{BB962C8B-B14F-4D97-AF65-F5344CB8AC3E}">
        <p14:creationId xmlns:p14="http://schemas.microsoft.com/office/powerpoint/2010/main" val="3467296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D127E86E-8E0E-FE44-BBB9-10C15929202B}"/>
              </a:ext>
            </a:extLst>
          </p:cNvPr>
          <p:cNvPicPr>
            <a:picLocks noChangeAspect="1"/>
          </p:cNvPicPr>
          <p:nvPr/>
        </p:nvPicPr>
        <p:blipFill>
          <a:blip r:embed="rId3"/>
          <a:stretch>
            <a:fillRect/>
          </a:stretch>
        </p:blipFill>
        <p:spPr>
          <a:xfrm>
            <a:off x="3200400" y="2286000"/>
            <a:ext cx="5852160" cy="3901440"/>
          </a:xfrm>
          <a:prstGeom prst="rect">
            <a:avLst/>
          </a:prstGeom>
        </p:spPr>
      </p:pic>
      <p:pic>
        <p:nvPicPr>
          <p:cNvPr id="5" name="Picture 4">
            <a:extLst>
              <a:ext uri="{FF2B5EF4-FFF2-40B4-BE49-F238E27FC236}">
                <a16:creationId xmlns:a16="http://schemas.microsoft.com/office/drawing/2014/main" xmlns="" id="{01EA7908-5D93-4245-89CC-1D31216E21D8}"/>
              </a:ext>
            </a:extLst>
          </p:cNvPr>
          <p:cNvPicPr>
            <a:picLocks noChangeAspect="1"/>
          </p:cNvPicPr>
          <p:nvPr/>
        </p:nvPicPr>
        <p:blipFill>
          <a:blip r:embed="rId3"/>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p:sp>
        <p:nvSpPr>
          <p:cNvPr id="10"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Another set of observations, “another realization” we obtain another set of </a:t>
            </a:r>
            <a:r>
              <a:rPr lang="en-US" sz="2400" i="1" dirty="0">
                <a:ea typeface="Cambria Math" charset="0"/>
                <a:cs typeface="Cambria Math" charset="0"/>
              </a:rPr>
              <a:t>Y</a:t>
            </a:r>
            <a:r>
              <a:rPr lang="en-US" sz="2400" dirty="0">
                <a:ea typeface="Cambria Math" charset="0"/>
                <a:cs typeface="Cambria Math" charset="0"/>
              </a:rPr>
              <a:t>s (green crosses).</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pic>
        <p:nvPicPr>
          <p:cNvPr id="12" name="Picture 11">
            <a:extLst>
              <a:ext uri="{FF2B5EF4-FFF2-40B4-BE49-F238E27FC236}">
                <a16:creationId xmlns:a16="http://schemas.microsoft.com/office/drawing/2014/main" xmlns="" id="{42223797-0293-E14C-82EF-CCAFA1D583AC}"/>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21079577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p:sp>
        <p:nvSpPr>
          <p:cNvPr id="7"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Another set of observations, “another realization” we obtain another set of </a:t>
            </a:r>
            <a:r>
              <a:rPr lang="en-US" sz="2400" i="1" dirty="0">
                <a:ea typeface="Cambria Math" charset="0"/>
                <a:cs typeface="Cambria Math" charset="0"/>
              </a:rPr>
              <a:t>Y</a:t>
            </a:r>
            <a:r>
              <a:rPr lang="en-US" sz="2400" dirty="0">
                <a:ea typeface="Cambria Math" charset="0"/>
                <a:cs typeface="Cambria Math" charset="0"/>
              </a:rPr>
              <a:t>s (black crosses).</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a:p>
        </p:txBody>
      </p:sp>
      <p:pic>
        <p:nvPicPr>
          <p:cNvPr id="5" name="Picture 4">
            <a:extLst>
              <a:ext uri="{FF2B5EF4-FFF2-40B4-BE49-F238E27FC236}">
                <a16:creationId xmlns:a16="http://schemas.microsoft.com/office/drawing/2014/main" xmlns="" id="{717DCD17-4737-EB4B-965A-8637E3A555B8}"/>
              </a:ext>
            </a:extLst>
          </p:cNvPr>
          <p:cNvPicPr>
            <a:picLocks noChangeAspect="1"/>
          </p:cNvPicPr>
          <p:nvPr/>
        </p:nvPicPr>
        <p:blipFill>
          <a:blip r:embed="rId2"/>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3391309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pic>
        <p:nvPicPr>
          <p:cNvPr id="7" name="Picture 6">
            <a:extLst>
              <a:ext uri="{FF2B5EF4-FFF2-40B4-BE49-F238E27FC236}">
                <a16:creationId xmlns:a16="http://schemas.microsoft.com/office/drawing/2014/main" xmlns="" id="{3E20DF78-2640-8D4E-B418-09D4DB7BE0B5}"/>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11006274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pic>
        <p:nvPicPr>
          <p:cNvPr id="7" name="Picture 6">
            <a:extLst>
              <a:ext uri="{FF2B5EF4-FFF2-40B4-BE49-F238E27FC236}">
                <a16:creationId xmlns:a16="http://schemas.microsoft.com/office/drawing/2014/main" xmlns="" id="{E7C96AD7-ADD4-464E-8A89-7FE5E22727B8}"/>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8338902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2"/>
                <a:stretch>
                  <a:fillRect l="-945" t="-5517" b="-1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p:pic>
        <p:nvPicPr>
          <p:cNvPr id="7" name="Picture 6">
            <a:extLst>
              <a:ext uri="{FF2B5EF4-FFF2-40B4-BE49-F238E27FC236}">
                <a16:creationId xmlns:a16="http://schemas.microsoft.com/office/drawing/2014/main" xmlns="" id="{F70E4D65-CCA9-3945-87FA-8565D45894F2}"/>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7155547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mc:Choice xmlns:a14="http://schemas.microsoft.com/office/drawing/2010/main" Requires="a14">
          <p:sp>
            <p:nvSpPr>
              <p:cNvPr id="5" name="Content Placeholder 2"/>
              <p:cNvSpPr>
                <a:spLocks noGrp="1"/>
              </p:cNvSpPr>
              <p:nvPr>
                <p:ph idx="1"/>
              </p:nvPr>
            </p:nvSpPr>
            <p:spPr>
              <a:xfrm>
                <a:off x="833415" y="1177759"/>
                <a:ext cx="10327008" cy="879642"/>
              </a:xfrm>
            </p:spPr>
            <p:txBody>
              <a:bodyPr/>
              <a:lstStyle/>
              <a:p>
                <a:r>
                  <a:rPr lang="en-US" sz="2400" dirty="0" smtClean="0"/>
                  <a:t>So our estimates of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oMath>
                </a14:m>
                <a:r>
                  <a:rPr lang="en-US" sz="2400" dirty="0" smtClean="0"/>
                  <a:t> are </a:t>
                </a:r>
                <a:r>
                  <a:rPr lang="en-US" sz="2400" dirty="0" smtClean="0"/>
                  <a:t>just for one of those realizations. </a:t>
                </a:r>
              </a:p>
              <a:p>
                <a:r>
                  <a:rPr lang="en-US" sz="2400" b="1" dirty="0" smtClean="0"/>
                  <a:t>Question: </a:t>
                </a:r>
                <a:r>
                  <a:rPr lang="en-US" sz="2400" dirty="0" smtClean="0"/>
                  <a:t>How do we deal with this problem? </a:t>
                </a:r>
              </a:p>
              <a:p>
                <a:endParaRPr lang="en-US" sz="2400" dirty="0" smtClean="0"/>
              </a:p>
              <a:p>
                <a:r>
                  <a:rPr lang="en-US" sz="2400" b="1" dirty="0" smtClean="0"/>
                  <a:t>Imagine</a:t>
                </a:r>
                <a:r>
                  <a:rPr lang="en-US" sz="2400" dirty="0" smtClean="0"/>
                  <a:t> we have parallel universes and we repeat this experiment on each of the other universes. </a:t>
                </a:r>
                <a:endParaRPr lang="en-US" sz="2400" dirty="0"/>
              </a:p>
            </p:txBody>
          </p:sp>
        </mc:Choice>
        <mc:Fallback>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3"/>
                <a:stretch>
                  <a:fillRect l="-945" t="-2759" b="-1600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pic>
        <p:nvPicPr>
          <p:cNvPr id="7" name="Picture 6">
            <a:extLst>
              <a:ext uri="{FF2B5EF4-FFF2-40B4-BE49-F238E27FC236}">
                <a16:creationId xmlns:a16="http://schemas.microsoft.com/office/drawing/2014/main" xmlns="" id="{F70E4D65-CCA9-3945-87FA-8565D45894F2}"/>
              </a:ext>
            </a:extLst>
          </p:cNvPr>
          <p:cNvPicPr>
            <a:picLocks noChangeAspect="1"/>
          </p:cNvPicPr>
          <p:nvPr/>
        </p:nvPicPr>
        <p:blipFill>
          <a:blip r:embed="rId4"/>
          <a:stretch>
            <a:fillRect/>
          </a:stretch>
        </p:blipFill>
        <p:spPr>
          <a:xfrm>
            <a:off x="5143500" y="3259024"/>
            <a:ext cx="4930802" cy="3287202"/>
          </a:xfrm>
          <a:prstGeom prst="rect">
            <a:avLst/>
          </a:prstGeom>
        </p:spPr>
      </p:pic>
    </p:spTree>
    <p:extLst>
      <p:ext uri="{BB962C8B-B14F-4D97-AF65-F5344CB8AC3E}">
        <p14:creationId xmlns:p14="http://schemas.microsoft.com/office/powerpoint/2010/main" val="137356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872"/>
              </a:spcBef>
              <a:spcAft>
                <a:spcPts val="600"/>
              </a:spcAft>
            </a:pPr>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833415" y="950445"/>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m:t>
                      </m:r>
                    </m:oMath>
                  </m:oMathPara>
                </a14:m>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3415" y="950445"/>
                <a:ext cx="10327008" cy="879642"/>
              </a:xfrm>
              <a:prstGeom prst="rect">
                <a:avLst/>
              </a:prstGeom>
              <a:blipFill rotWithShape="0">
                <a:blip r:embed="rId3"/>
                <a:stretch>
                  <a:fillRect/>
                </a:stretch>
              </a:blipFill>
              <a:ln>
                <a:noFill/>
              </a:ln>
            </p:spPr>
            <p:txBody>
              <a:bodyPr/>
              <a:lstStyle/>
              <a:p>
                <a:r>
                  <a:rPr lang="en-US">
                    <a:noFill/>
                  </a:rPr>
                  <a:t> </a:t>
                </a:r>
              </a:p>
            </p:txBody>
          </p:sp>
        </mc:Fallback>
      </mc:AlternateContent>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In our magical realism, we can now sample multiple times. </a:t>
            </a:r>
            <a:endParaRPr lang="en-US" sz="24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20697356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a:t>
            </a:r>
            <a:r>
              <a:rPr lang="en-US" sz="2400" dirty="0" smtClean="0"/>
              <a:t>sample</a:t>
            </a:r>
            <a:r>
              <a:rPr lang="en-US" sz="2400" dirty="0"/>
              <a:t>.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107140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0185" y="1096854"/>
                <a:ext cx="11162523" cy="4588091"/>
              </a:xfrm>
            </p:spPr>
            <p:txBody>
              <a:bodyPr/>
              <a:lstStyle/>
              <a:p>
                <a:pPr>
                  <a:spcAft>
                    <a:spcPts val="1800"/>
                  </a:spcAft>
                </a:pPr>
                <a:r>
                  <a:rPr lang="en-US" sz="2400" dirty="0"/>
                  <a:t>Note that in building our </a:t>
                </a:r>
                <a:r>
                  <a:rPr lang="en-US" sz="2400" dirty="0" err="1"/>
                  <a:t>kNN</a:t>
                </a:r>
                <a:r>
                  <a:rPr lang="en-US" sz="2400" dirty="0"/>
                  <a:t> model for prediction, we did not compute a closed form for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𝑓</m:t>
                        </m:r>
                      </m:e>
                    </m:acc>
                  </m:oMath>
                </a14:m>
                <a:r>
                  <a:rPr lang="en-US" sz="2400" dirty="0"/>
                  <a:t>. </a:t>
                </a:r>
              </a:p>
              <a:p>
                <a:pPr>
                  <a:spcAft>
                    <a:spcPts val="2400"/>
                  </a:spcAft>
                </a:pPr>
                <a:r>
                  <a:rPr lang="en-US" sz="2400" dirty="0"/>
                  <a:t>What if we ask the question: </a:t>
                </a:r>
              </a:p>
              <a:p>
                <a:r>
                  <a:rPr lang="en-US" sz="2500" i="1" dirty="0">
                    <a:solidFill>
                      <a:schemeClr val="tx2"/>
                    </a:solidFill>
                  </a:rPr>
                  <a:t>	</a:t>
                </a:r>
                <a:r>
                  <a:rPr lang="en-US" sz="2500" i="1" dirty="0">
                    <a:solidFill>
                      <a:schemeClr val="accent2">
                        <a:lumMod val="75000"/>
                      </a:schemeClr>
                    </a:solidFill>
                  </a:rPr>
                  <a:t>“how much more sales do we expect if we double the TV advertising budget?” </a:t>
                </a:r>
              </a:p>
              <a:p>
                <a:endParaRPr lang="en-US" sz="2400" dirty="0">
                  <a:solidFill>
                    <a:schemeClr val="tx2"/>
                  </a:solidFill>
                </a:endParaRPr>
              </a:p>
              <a:p>
                <a:r>
                  <a:rPr lang="en-US" sz="2400" b="1" dirty="0"/>
                  <a:t>Alternatively</a:t>
                </a:r>
                <a:r>
                  <a:rPr lang="en-US" sz="2400" dirty="0"/>
                  <a:t>, we can build a model by first assuming a simple form of </a:t>
                </a:r>
                <a14:m>
                  <m:oMath xmlns:m="http://schemas.openxmlformats.org/officeDocument/2006/math">
                    <m:r>
                      <a:rPr lang="en-US" sz="2400" i="1">
                        <a:latin typeface="Cambria Math" panose="02040503050406030204" pitchFamily="18" charset="0"/>
                      </a:rPr>
                      <m:t>𝑓</m:t>
                    </m:r>
                  </m:oMath>
                </a14:m>
                <a:r>
                  <a:rPr lang="en-US" sz="2400" dirty="0"/>
                  <a:t>: </a:t>
                </a:r>
              </a:p>
              <a:p>
                <a:endParaRPr lang="en-US" sz="2400" dirty="0"/>
              </a:p>
              <a:p>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0185" y="1096854"/>
                <a:ext cx="11162523" cy="4588091"/>
              </a:xfrm>
              <a:blipFill rotWithShape="0">
                <a:blip r:embed="rId2"/>
                <a:stretch>
                  <a:fillRect l="-874" t="-10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pic>
        <p:nvPicPr>
          <p:cNvPr id="5" name="Picture 4">
            <a:extLst>
              <a:ext uri="{FF2B5EF4-FFF2-40B4-BE49-F238E27FC236}">
                <a16:creationId xmlns:a16="http://schemas.microsoft.com/office/drawing/2014/main" xmlns="" id="{9A027633-F65F-754F-A436-835CC3027864}"/>
              </a:ext>
            </a:extLst>
          </p:cNvPr>
          <p:cNvPicPr>
            <a:picLocks noChangeAspect="1"/>
          </p:cNvPicPr>
          <p:nvPr/>
        </p:nvPicPr>
        <p:blipFill>
          <a:blip r:embed="rId3"/>
          <a:stretch>
            <a:fillRect/>
          </a:stretch>
        </p:blipFill>
        <p:spPr>
          <a:xfrm>
            <a:off x="3662680" y="4979682"/>
            <a:ext cx="4866640" cy="375920"/>
          </a:xfrm>
          <a:prstGeom prst="rect">
            <a:avLst/>
          </a:prstGeom>
        </p:spPr>
      </p:pic>
    </p:spTree>
    <p:extLst>
      <p:ext uri="{BB962C8B-B14F-4D97-AF65-F5344CB8AC3E}">
        <p14:creationId xmlns:p14="http://schemas.microsoft.com/office/powerpoint/2010/main" val="33511810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a:t>
            </a:r>
            <a:r>
              <a:rPr lang="en-US" sz="2400" dirty="0" smtClean="0"/>
              <a:t>sample</a:t>
            </a:r>
            <a:r>
              <a:rPr lang="en-US" sz="2400" dirty="0"/>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9090574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And another sample</a:t>
            </a:r>
            <a:r>
              <a:rPr lang="en-US" sz="2400" dirty="0"/>
              <a:t>. </a:t>
            </a:r>
          </a:p>
        </p:txBody>
      </p:sp>
    </p:spTree>
    <p:extLst>
      <p:ext uri="{BB962C8B-B14F-4D97-AF65-F5344CB8AC3E}">
        <p14:creationId xmlns:p14="http://schemas.microsoft.com/office/powerpoint/2010/main" val="20708560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Repeat this for 100 times.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5299823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369" y="1965960"/>
            <a:ext cx="6515100" cy="434340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can estimate the mean and standard deviation of </a:t>
                </a:r>
                <a:r>
                  <a:rPr lang="en-US" sz="2400" dirty="0" smtClean="0"/>
                  <a:t>all the estimates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1</m:t>
                        </m:r>
                      </m:sub>
                    </m:sSub>
                  </m:oMath>
                </a14:m>
                <a:r>
                  <a:rPr lang="en-US" sz="2400" dirty="0" smtClean="0"/>
                  <a:t>.</a:t>
                </a:r>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4"/>
                <a:stretch>
                  <a:fillRect l="-945" t="-5517" b="-1172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673594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a:p>
        </p:txBody>
      </p:sp>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4" name="TextBox 13"/>
          <p:cNvSpPr txBox="1"/>
          <p:nvPr/>
        </p:nvSpPr>
        <p:spPr>
          <a:xfrm>
            <a:off x="7554787" y="2554383"/>
            <a:ext cx="583814" cy="369332"/>
          </a:xfrm>
          <a:prstGeom prst="rect">
            <a:avLst/>
          </a:prstGeom>
          <a:noFill/>
        </p:spPr>
        <p:txBody>
          <a:bodyPr wrap="none" rtlCol="0">
            <a:spAutoFit/>
          </a:bodyPr>
          <a:lstStyle/>
          <a:p>
            <a:r>
              <a:rPr lang="en-US" dirty="0"/>
              <a:t>95%</a:t>
            </a:r>
          </a:p>
        </p:txBody>
      </p:sp>
      <mc:AlternateContent xmlns:mc="http://schemas.openxmlformats.org/markup-compatibility/2006" xmlns:a14="http://schemas.microsoft.com/office/drawing/2010/main">
        <mc:Choice Requires="a14">
          <p:sp>
            <p:nvSpPr>
              <p:cNvPr id="1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can calculate the confidence intervals, which are the ranges of values such that the true value of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n</a:t>
                </a:r>
                <a:r>
                  <a:rPr lang="en-US" sz="2400" dirty="0"/>
                  <a:t> percent probability.</a:t>
                </a:r>
              </a:p>
            </p:txBody>
          </p:sp>
        </mc:Choice>
        <mc:Fallback xmlns="">
          <p:sp>
            <p:nvSpPr>
              <p:cNvPr id="16"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3"/>
                <a:stretch>
                  <a:fillRect l="-945" t="-5517" b="-503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439566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217322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44</a:t>
            </a:fld>
            <a:endParaRPr lang="en-US"/>
          </a:p>
        </p:txBody>
      </p:sp>
      <p:sp>
        <p:nvSpPr>
          <p:cNvPr id="13" name="Content Placeholder 2"/>
          <p:cNvSpPr txBox="1">
            <a:spLocks/>
          </p:cNvSpPr>
          <p:nvPr/>
        </p:nvSpPr>
        <p:spPr>
          <a:xfrm>
            <a:off x="737602" y="482002"/>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Now we can answer the question, </a:t>
            </a:r>
            <a:r>
              <a:rPr lang="en-US" sz="2400" dirty="0" smtClean="0"/>
              <a:t>’how </a:t>
            </a:r>
            <a:r>
              <a:rPr lang="en-US" sz="2400" dirty="0"/>
              <a:t>significant are the predictors</a:t>
            </a:r>
            <a:r>
              <a:rPr lang="en-US" sz="2400" dirty="0" smtClean="0"/>
              <a:t>?’ </a:t>
            </a:r>
            <a:r>
              <a:rPr lang="en-US" sz="2400" dirty="0"/>
              <a:t>Here we show the same analysis for all three predictors. </a:t>
            </a:r>
          </a:p>
          <a:p>
            <a:r>
              <a:rPr lang="en-US" sz="2400" b="1" dirty="0"/>
              <a:t>Question</a:t>
            </a:r>
            <a:r>
              <a:rPr lang="en-US" sz="2400" dirty="0"/>
              <a:t>: Which ones are important? </a:t>
            </a:r>
          </a:p>
        </p:txBody>
      </p:sp>
    </p:spTree>
    <p:extLst>
      <p:ext uri="{BB962C8B-B14F-4D97-AF65-F5344CB8AC3E}">
        <p14:creationId xmlns:p14="http://schemas.microsoft.com/office/powerpoint/2010/main" val="18218123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1872"/>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1872"/>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endParaRPr lang="en-US" sz="2400" dirty="0" smtClean="0">
                  <a:latin typeface="Karla" charset="0"/>
                  <a:ea typeface="Karla" charset="0"/>
                  <a:cs typeface="Karla" charset="0"/>
                </a:endParaRPr>
              </a:p>
              <a:p>
                <a:pPr marL="342900" indent="-342900">
                  <a:spcBef>
                    <a:spcPts val="1872"/>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1872"/>
                  </a:spcBef>
                  <a:spcAft>
                    <a:spcPts val="600"/>
                  </a:spcAft>
                  <a:buFont typeface="Arial" charset="0"/>
                  <a:buChar char="•"/>
                </a:pPr>
                <a:r>
                  <a:rPr lang="en-US" sz="2400" b="1" dirty="0" smtClean="0">
                    <a:solidFill>
                      <a:schemeClr val="tx1">
                        <a:lumMod val="75000"/>
                        <a:lumOff val="25000"/>
                      </a:schemeClr>
                    </a:solidFill>
                    <a:latin typeface="Karla" charset="0"/>
                    <a:ea typeface="Karla" charset="0"/>
                    <a:cs typeface="Karla" charset="0"/>
                  </a:rPr>
                  <a:t>Bootstrap</a:t>
                </a:r>
                <a:endParaRPr lang="en-US" sz="2400" b="1" dirty="0" smtClean="0">
                  <a:latin typeface="Karla" charset="0"/>
                  <a:ea typeface="Karla" charset="0"/>
                  <a:cs typeface="Karla" charset="0"/>
                </a:endParaRPr>
              </a:p>
              <a:p>
                <a:pPr marL="342900" indent="-342900">
                  <a:spcBef>
                    <a:spcPts val="1872"/>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Predictors </a:t>
                </a:r>
              </a:p>
              <a:p>
                <a:pPr>
                  <a:spcBef>
                    <a:spcPts val="0"/>
                  </a:spcBef>
                  <a:spcAft>
                    <a:spcPts val="600"/>
                  </a:spcAft>
                </a:pPr>
                <a:r>
                  <a:rPr lang="en-US" sz="2400" dirty="0">
                    <a:latin typeface="Karla" charset="0"/>
                    <a:ea typeface="Karla" charset="0"/>
                    <a:cs typeface="Karla" charset="0"/>
                  </a:rPr>
                  <a:t>	Does the outcome depend on the predictors?</a:t>
                </a:r>
              </a:p>
              <a:p>
                <a:pPr marL="342900" indent="-342900">
                  <a:spcBef>
                    <a:spcPts val="672"/>
                  </a:spcBef>
                  <a:spcAft>
                    <a:spcPts val="600"/>
                  </a:spcAft>
                  <a:buFont typeface="Arial" charset="0"/>
                  <a:buChar char="•"/>
                </a:pPr>
                <a:r>
                  <a:rPr lang="en-US" sz="2400" dirty="0">
                    <a:latin typeface="Karla" charset="0"/>
                    <a:ea typeface="Karla" charset="0"/>
                    <a:cs typeface="Karla" charset="0"/>
                  </a:rPr>
                  <a:t>How 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Karla" charset="0"/>
                            <a:ea typeface="Karla" charset="0"/>
                            <a:cs typeface="Karla" charset="0"/>
                          </a:rPr>
                        </m:ctrlPr>
                      </m:accPr>
                      <m:e>
                        <m:r>
                          <a:rPr lang="en-US" sz="2400" b="0" i="1">
                            <a:latin typeface="Karla" charset="0"/>
                            <a:ea typeface="Karla" charset="0"/>
                            <a:cs typeface="Karla" charset="0"/>
                          </a:rPr>
                          <m:t>𝑓</m:t>
                        </m:r>
                      </m:e>
                    </m:acc>
                  </m:oMath>
                </a14:m>
                <a:endParaRPr lang="en-US" sz="2400" dirty="0">
                  <a:latin typeface="Karla" charset="0"/>
                  <a:ea typeface="Karla" charset="0"/>
                  <a:cs typeface="Karla" charset="0"/>
                </a:endParaRPr>
              </a:p>
            </p:txBody>
          </p:sp>
        </mc:Choice>
        <mc:Fallback>
          <p:sp>
            <p:nvSpPr>
              <p:cNvPr id="5" name="Content Placeholder 2">
                <a:extLst>
                  <a:ext uri="{FF2B5EF4-FFF2-40B4-BE49-F238E27FC236}">
                    <a16:creationId xmlns:a16="http://schemas.microsoft.com/office/drawing/2014/main" xmlns=""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415453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sp>
        <p:nvSpPr>
          <p:cNvPr id="3" name="TextBox 2"/>
          <p:cNvSpPr txBox="1"/>
          <p:nvPr/>
        </p:nvSpPr>
        <p:spPr>
          <a:xfrm>
            <a:off x="1093539" y="1343896"/>
            <a:ext cx="6405921" cy="461665"/>
          </a:xfrm>
          <a:prstGeom prst="rect">
            <a:avLst/>
          </a:prstGeom>
          <a:noFill/>
        </p:spPr>
        <p:txBody>
          <a:bodyPr wrap="none" rtlCol="0">
            <a:spAutoFit/>
          </a:bodyPr>
          <a:lstStyle/>
          <a:p>
            <a:r>
              <a:rPr lang="en-US" sz="2400" dirty="0" smtClean="0">
                <a:latin typeface="Karla" charset="0"/>
                <a:ea typeface="Karla" charset="0"/>
                <a:cs typeface="Karla" charset="0"/>
              </a:rPr>
              <a:t>Imagine we have 5 billiard balls in a bucket.</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10548060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4" name="Picture 13"/>
          <p:cNvPicPr>
            <a:picLocks noChangeAspect="1"/>
          </p:cNvPicPr>
          <p:nvPr/>
        </p:nvPicPr>
        <p:blipFill>
          <a:blip r:embed="rId6"/>
          <a:stretch>
            <a:fillRect/>
          </a:stretch>
        </p:blipFill>
        <p:spPr>
          <a:xfrm>
            <a:off x="3109310" y="3389420"/>
            <a:ext cx="457200" cy="457200"/>
          </a:xfrm>
          <a:prstGeom prst="rect">
            <a:avLst/>
          </a:prstGeom>
        </p:spPr>
      </p:pic>
      <p:sp>
        <p:nvSpPr>
          <p:cNvPr id="12" name="TextBox 11"/>
          <p:cNvSpPr txBox="1"/>
          <p:nvPr/>
        </p:nvSpPr>
        <p:spPr>
          <a:xfrm>
            <a:off x="1013529" y="1113818"/>
            <a:ext cx="10016421" cy="830997"/>
          </a:xfrm>
          <a:prstGeom prst="rect">
            <a:avLst/>
          </a:prstGeom>
          <a:noFill/>
        </p:spPr>
        <p:txBody>
          <a:bodyPr wrap="square" rtlCol="0">
            <a:spAutoFit/>
          </a:bodyPr>
          <a:lstStyle/>
          <a:p>
            <a:r>
              <a:rPr lang="en-US" sz="2400" dirty="0" smtClean="0">
                <a:latin typeface="Karla" charset="0"/>
                <a:ea typeface="Karla" charset="0"/>
                <a:cs typeface="Karla" charset="0"/>
              </a:rPr>
              <a:t>We first pick randomly a ball and replicate it. This is called </a:t>
            </a:r>
            <a:r>
              <a:rPr lang="en-US" sz="2400" b="1" dirty="0" smtClean="0">
                <a:latin typeface="Karla" charset="0"/>
                <a:ea typeface="Karla" charset="0"/>
                <a:cs typeface="Karla" charset="0"/>
              </a:rPr>
              <a:t>sampling with replacement.</a:t>
            </a:r>
            <a:endParaRPr lang="en-US" sz="2400" b="1" dirty="0">
              <a:latin typeface="Karla" charset="0"/>
              <a:ea typeface="Karla" charset="0"/>
              <a:cs typeface="Karla" charset="0"/>
            </a:endParaRPr>
          </a:p>
        </p:txBody>
      </p:sp>
      <p:sp>
        <p:nvSpPr>
          <p:cNvPr id="13" name="TextBox 12"/>
          <p:cNvSpPr txBox="1"/>
          <p:nvPr/>
        </p:nvSpPr>
        <p:spPr>
          <a:xfrm>
            <a:off x="3749074" y="1483150"/>
            <a:ext cx="6750566" cy="461665"/>
          </a:xfrm>
          <a:prstGeom prst="rect">
            <a:avLst/>
          </a:prstGeom>
          <a:noFill/>
        </p:spPr>
        <p:txBody>
          <a:bodyPr wrap="none" rtlCol="0">
            <a:spAutoFit/>
          </a:bodyPr>
          <a:lstStyle/>
          <a:p>
            <a:r>
              <a:rPr lang="en-US" sz="2400" dirty="0" smtClean="0">
                <a:latin typeface="Karla" charset="0"/>
                <a:ea typeface="Karla" charset="0"/>
                <a:cs typeface="Karla" charset="0"/>
              </a:rPr>
              <a:t>We move the replicated ball to another bucket. </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10918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1.875E-6 3.7037E-6 L 0.11836 -0.19954 C 0.14284 -0.24445 0.17995 -0.26852 0.21875 -0.26852 C 0.26289 -0.26852 0.29831 -0.24445 0.32278 -0.19954 L 0.44127 3.7037E-6 " pathEditMode="relative" rAng="0" ptsTypes="AAAAA">
                                      <p:cBhvr>
                                        <p:cTn id="10" dur="2000" fill="hold"/>
                                        <p:tgtEl>
                                          <p:spTgt spid="14"/>
                                        </p:tgtEl>
                                        <p:attrNameLst>
                                          <p:attrName>ppt_x</p:attrName>
                                          <p:attrName>ppt_y</p:attrName>
                                        </p:attrNameLst>
                                      </p:cBhvr>
                                      <p:rCtr x="22057" y="-13426"/>
                                    </p:animMotion>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spTree>
    <p:extLst>
      <p:ext uri="{BB962C8B-B14F-4D97-AF65-F5344CB8AC3E}">
        <p14:creationId xmlns:p14="http://schemas.microsoft.com/office/powerpoint/2010/main" val="11436978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4480092"/>
              </a:xfrm>
            </p:spPr>
            <p:txBody>
              <a:bodyPr/>
              <a:lstStyle/>
              <a:p>
                <a:endParaRPr lang="en-US" sz="2400" dirty="0">
                  <a:solidFill>
                    <a:schemeClr val="tx1">
                      <a:lumMod val="75000"/>
                      <a:lumOff val="25000"/>
                    </a:schemeClr>
                  </a:solidFill>
                </a:endParaRPr>
              </a:p>
              <a:p>
                <a:r>
                  <a:rPr lang="en-US" sz="2400" dirty="0">
                    <a:solidFill>
                      <a:schemeClr val="tx1">
                        <a:lumMod val="75000"/>
                        <a:lumOff val="25000"/>
                      </a:schemeClr>
                    </a:solidFill>
                  </a:rPr>
                  <a:t> </a:t>
                </a:r>
              </a:p>
              <a:p>
                <a:r>
                  <a:rPr lang="en-US" sz="2400" dirty="0">
                    <a:solidFill>
                      <a:schemeClr val="tx1">
                        <a:lumMod val="75000"/>
                        <a:lumOff val="25000"/>
                      </a:schemeClr>
                    </a:solidFill>
                  </a:rPr>
                  <a:t>then it follows that our estimate is:</a:t>
                </a:r>
              </a:p>
              <a:p>
                <a:r>
                  <a:rPr lang="en-US" sz="2400" dirty="0">
                    <a:solidFill>
                      <a:schemeClr val="tx1">
                        <a:lumMod val="75000"/>
                        <a:lumOff val="25000"/>
                      </a:schemeClr>
                    </a:solidFill>
                  </a:rPr>
                  <a:t> </a:t>
                </a:r>
                <a:endParaRPr lang="en-US" sz="2400" i="1" dirty="0">
                  <a:solidFill>
                    <a:schemeClr val="tx1">
                      <a:lumMod val="75000"/>
                      <a:lumOff val="25000"/>
                    </a:schemeClr>
                  </a:solidFill>
                  <a:latin typeface="Cambria Math" charset="0"/>
                </a:endParaRPr>
              </a:p>
              <a:p>
                <a:r>
                  <a:rPr lang="en-US" sz="2400" b="0" dirty="0">
                    <a:solidFill>
                      <a:schemeClr val="tx1">
                        <a:lumMod val="75000"/>
                        <a:lumOff val="25000"/>
                      </a:schemeClr>
                    </a:solidFill>
                  </a:rPr>
                  <a:t/>
                </a:r>
                <a:br>
                  <a:rPr lang="en-US" sz="2400" b="0" dirty="0">
                    <a:solidFill>
                      <a:schemeClr val="tx1">
                        <a:lumMod val="75000"/>
                        <a:lumOff val="25000"/>
                      </a:schemeClr>
                    </a:solidFill>
                  </a:rPr>
                </a:br>
                <a:endParaRPr lang="en-US" sz="2400" b="0" dirty="0">
                  <a:solidFill>
                    <a:schemeClr val="tx1">
                      <a:lumMod val="75000"/>
                      <a:lumOff val="25000"/>
                    </a:schemeClr>
                  </a:solidFill>
                </a:endParaRPr>
              </a:p>
              <a:p>
                <a:r>
                  <a:rPr lang="en-US" sz="2400" dirty="0">
                    <a:solidFill>
                      <a:schemeClr val="tx1">
                        <a:lumMod val="75000"/>
                        <a:lumOff val="25000"/>
                      </a:schemeClr>
                    </a:solidFill>
                  </a:rPr>
                  <a:t>where </a:t>
                </a:r>
                <a14:m>
                  <m:oMath xmlns:m="http://schemas.openxmlformats.org/officeDocument/2006/math">
                    <m:sSub>
                      <m:sSubPr>
                        <m:ctrlPr>
                          <a:rPr lang="en-US" sz="2400" i="1" smtClean="0">
                            <a:solidFill>
                              <a:schemeClr val="tx1">
                                <a:lumMod val="75000"/>
                                <a:lumOff val="25000"/>
                              </a:schemeClr>
                            </a:solidFill>
                            <a:latin typeface="Cambria Math" charset="0"/>
                          </a:rPr>
                        </m:ctrlPr>
                      </m:sSubPr>
                      <m:e>
                        <m:acc>
                          <m:accPr>
                            <m:chr m:val="̂"/>
                            <m:ctrlPr>
                              <a:rPr lang="en-US" sz="2400" i="1" smtClean="0">
                                <a:solidFill>
                                  <a:schemeClr val="tx1">
                                    <a:lumMod val="75000"/>
                                    <a:lumOff val="25000"/>
                                  </a:schemeClr>
                                </a:solidFill>
                                <a:latin typeface="Cambria Math"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charset="0"/>
                          </a:rPr>
                        </m:ctrlPr>
                      </m:sSubPr>
                      <m:e>
                        <m:acc>
                          <m:accPr>
                            <m:chr m:val="̂"/>
                            <m:ctrlPr>
                              <a:rPr lang="en-US" sz="2400" i="1">
                                <a:solidFill>
                                  <a:schemeClr val="tx1">
                                    <a:lumMod val="75000"/>
                                    <a:lumOff val="25000"/>
                                  </a:schemeClr>
                                </a:solidFill>
                                <a:latin typeface="Cambria Math"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Cambria Math" charset="0"/>
                            <a:cs typeface="Cambria Math" charset="0"/>
                          </a:rPr>
                          <m:t>0</m:t>
                        </m:r>
                      </m:sub>
                    </m:sSub>
                    <m:r>
                      <a:rPr lang="en-US" sz="2400" i="1">
                        <a:solidFill>
                          <a:schemeClr val="tx1">
                            <a:lumMod val="75000"/>
                            <a:lumOff val="25000"/>
                          </a:schemeClr>
                        </a:solidFill>
                        <a:latin typeface="Cambria Math" charset="0"/>
                      </a:rPr>
                      <m:t> </m:t>
                    </m:r>
                  </m:oMath>
                </a14:m>
                <a:r>
                  <a:rPr lang="en-US" sz="2400" dirty="0">
                    <a:solidFill>
                      <a:schemeClr val="tx1">
                        <a:lumMod val="75000"/>
                        <a:lumOff val="25000"/>
                      </a:schemeClr>
                    </a:solidFill>
                  </a:rPr>
                  <a:t>are estimates of </a:t>
                </a:r>
                <a14:m>
                  <m:oMath xmlns:m="http://schemas.openxmlformats.org/officeDocument/2006/math">
                    <m:sSub>
                      <m:sSubPr>
                        <m:ctrlPr>
                          <a:rPr lang="en-US" sz="2400" i="1" smtClean="0">
                            <a:solidFill>
                              <a:schemeClr val="tx1">
                                <a:lumMod val="75000"/>
                                <a:lumOff val="25000"/>
                              </a:schemeClr>
                            </a:solidFill>
                            <a:latin typeface="Cambria Math" charset="0"/>
                          </a:rPr>
                        </m:ctrlPr>
                      </m:sSubPr>
                      <m:e>
                        <m:r>
                          <a:rPr lang="en-US" sz="2400" i="1" smtClean="0">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ea typeface="Cambria Math" charset="0"/>
                            <a:cs typeface="Cambria Math" charset="0"/>
                          </a:rPr>
                          <m:t>0</m:t>
                        </m:r>
                      </m:sub>
                    </m:sSub>
                  </m:oMath>
                </a14:m>
                <a:r>
                  <a:rPr lang="en-US" sz="2400" dirty="0">
                    <a:solidFill>
                      <a:schemeClr val="tx1">
                        <a:lumMod val="75000"/>
                        <a:lumOff val="25000"/>
                      </a:schemeClr>
                    </a:solidFill>
                  </a:rPr>
                  <a:t> respectively, that we compute using observations.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480092"/>
              </a:xfrm>
              <a:blipFill rotWithShape="0">
                <a:blip r:embed="rId2"/>
                <a:stretch>
                  <a:fillRect l="-945" r="-153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a:t>
            </a:fld>
            <a:endParaRPr lang="en-US"/>
          </a:p>
        </p:txBody>
      </p:sp>
      <p:pic>
        <p:nvPicPr>
          <p:cNvPr id="6" name="Picture 5"/>
          <p:cNvPicPr>
            <a:picLocks noChangeAspect="1"/>
          </p:cNvPicPr>
          <p:nvPr/>
        </p:nvPicPr>
        <p:blipFill>
          <a:blip r:embed="rId3"/>
          <a:stretch>
            <a:fillRect/>
          </a:stretch>
        </p:blipFill>
        <p:spPr>
          <a:xfrm>
            <a:off x="4193519" y="2836869"/>
            <a:ext cx="3606800" cy="477520"/>
          </a:xfrm>
          <a:prstGeom prst="rect">
            <a:avLst/>
          </a:prstGeom>
        </p:spPr>
      </p:pic>
    </p:spTree>
    <p:extLst>
      <p:ext uri="{BB962C8B-B14F-4D97-AF65-F5344CB8AC3E}">
        <p14:creationId xmlns:p14="http://schemas.microsoft.com/office/powerpoint/2010/main" val="993648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3" name="Picture 12"/>
          <p:cNvPicPr>
            <a:picLocks noChangeAspect="1"/>
          </p:cNvPicPr>
          <p:nvPr/>
        </p:nvPicPr>
        <p:blipFill>
          <a:blip r:embed="rId5"/>
          <a:stretch>
            <a:fillRect/>
          </a:stretch>
        </p:blipFill>
        <p:spPr>
          <a:xfrm>
            <a:off x="3229025" y="3764070"/>
            <a:ext cx="457200" cy="457200"/>
          </a:xfrm>
          <a:prstGeom prst="rect">
            <a:avLst/>
          </a:prstGeom>
        </p:spPr>
      </p:pic>
      <p:sp>
        <p:nvSpPr>
          <p:cNvPr id="14" name="TextBox 13"/>
          <p:cNvSpPr txBox="1"/>
          <p:nvPr/>
        </p:nvSpPr>
        <p:spPr>
          <a:xfrm>
            <a:off x="1093539" y="1343896"/>
            <a:ext cx="873989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then pick randomly another ball and again we replicate it.</a:t>
            </a:r>
            <a:endParaRPr lang="en-US" sz="2400" dirty="0">
              <a:solidFill>
                <a:schemeClr val="tx1">
                  <a:lumMod val="75000"/>
                  <a:lumOff val="25000"/>
                </a:schemeClr>
              </a:solidFill>
              <a:latin typeface="Karla" charset="0"/>
              <a:ea typeface="Karla" charset="0"/>
              <a:cs typeface="Karla" charset="0"/>
            </a:endParaRPr>
          </a:p>
        </p:txBody>
      </p:sp>
      <p:sp>
        <p:nvSpPr>
          <p:cNvPr id="15" name="TextBox 14"/>
          <p:cNvSpPr txBox="1"/>
          <p:nvPr/>
        </p:nvSpPr>
        <p:spPr>
          <a:xfrm>
            <a:off x="1093539" y="1767695"/>
            <a:ext cx="851066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Again, we then move the replicated ball to the other bucket.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91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75E-6 0.00023 L 0.10456 -0.19306 C 0.12631 -0.23635 0.15899 -0.25973 0.19336 -0.25973 C 0.23243 -0.25973 0.26368 -0.23635 0.28542 -0.19306 L 0.39011 0.00023 " pathEditMode="relative" rAng="0" ptsTypes="AAAAA">
                                      <p:cBhvr>
                                        <p:cTn id="6" dur="2000" fill="hold"/>
                                        <p:tgtEl>
                                          <p:spTgt spid="13"/>
                                        </p:tgtEl>
                                        <p:attrNameLst>
                                          <p:attrName>ppt_x</p:attrName>
                                          <p:attrName>ppt_y</p:attrName>
                                        </p:attrNameLst>
                                      </p:cBhvr>
                                      <p:rCtr x="19505" y="-13009"/>
                                    </p:animMotion>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spTree>
    <p:extLst>
      <p:ext uri="{BB962C8B-B14F-4D97-AF65-F5344CB8AC3E}">
        <p14:creationId xmlns:p14="http://schemas.microsoft.com/office/powerpoint/2010/main" val="17973790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3"/>
          <a:stretch>
            <a:fillRect/>
          </a:stretch>
        </p:blipFill>
        <p:spPr>
          <a:xfrm>
            <a:off x="1625600" y="2381421"/>
            <a:ext cx="2540000" cy="2540000"/>
          </a:xfrm>
          <a:prstGeom prst="rect">
            <a:avLst/>
          </a:prstGeom>
        </p:spPr>
      </p:pic>
      <p:pic>
        <p:nvPicPr>
          <p:cNvPr id="5" name="Picture 4"/>
          <p:cNvPicPr>
            <a:picLocks noChangeAspect="1"/>
          </p:cNvPicPr>
          <p:nvPr/>
        </p:nvPicPr>
        <p:blipFill>
          <a:blip r:embed="rId3"/>
          <a:stretch>
            <a:fillRect/>
          </a:stretch>
        </p:blipFill>
        <p:spPr>
          <a:xfrm>
            <a:off x="7124357" y="2381421"/>
            <a:ext cx="2540000" cy="2540000"/>
          </a:xfrm>
          <a:prstGeom prst="rect">
            <a:avLst/>
          </a:prstGeom>
        </p:spPr>
      </p:pic>
      <p:pic>
        <p:nvPicPr>
          <p:cNvPr id="6" name="Picture 5"/>
          <p:cNvPicPr>
            <a:picLocks noChangeAspect="1"/>
          </p:cNvPicPr>
          <p:nvPr/>
        </p:nvPicPr>
        <p:blipFill>
          <a:blip r:embed="rId4"/>
          <a:stretch>
            <a:fillRect/>
          </a:stretch>
        </p:blipFill>
        <p:spPr>
          <a:xfrm>
            <a:off x="2423510" y="3994807"/>
            <a:ext cx="457200" cy="457200"/>
          </a:xfrm>
          <a:prstGeom prst="rect">
            <a:avLst/>
          </a:prstGeom>
        </p:spPr>
      </p:pic>
      <p:pic>
        <p:nvPicPr>
          <p:cNvPr id="7" name="Picture 6"/>
          <p:cNvPicPr>
            <a:picLocks noChangeAspect="1"/>
          </p:cNvPicPr>
          <p:nvPr/>
        </p:nvPicPr>
        <p:blipFill>
          <a:blip r:embed="rId5"/>
          <a:stretch>
            <a:fillRect/>
          </a:stretch>
        </p:blipFill>
        <p:spPr>
          <a:xfrm>
            <a:off x="2880710" y="4172121"/>
            <a:ext cx="457200" cy="457200"/>
          </a:xfrm>
          <a:prstGeom prst="rect">
            <a:avLst/>
          </a:prstGeom>
        </p:spPr>
      </p:pic>
      <p:pic>
        <p:nvPicPr>
          <p:cNvPr id="8" name="Picture 7"/>
          <p:cNvPicPr>
            <a:picLocks noChangeAspect="1"/>
          </p:cNvPicPr>
          <p:nvPr/>
        </p:nvPicPr>
        <p:blipFill>
          <a:blip r:embed="rId6"/>
          <a:stretch>
            <a:fillRect/>
          </a:stretch>
        </p:blipFill>
        <p:spPr>
          <a:xfrm>
            <a:off x="3147191" y="3846620"/>
            <a:ext cx="457200" cy="457200"/>
          </a:xfrm>
          <a:prstGeom prst="rect">
            <a:avLst/>
          </a:prstGeom>
        </p:spPr>
      </p:pic>
      <p:pic>
        <p:nvPicPr>
          <p:cNvPr id="9" name="Picture 8"/>
          <p:cNvPicPr>
            <a:picLocks noChangeAspect="1"/>
          </p:cNvPicPr>
          <p:nvPr/>
        </p:nvPicPr>
        <p:blipFill>
          <a:blip r:embed="rId7"/>
          <a:stretch>
            <a:fillRect/>
          </a:stretch>
        </p:blipFill>
        <p:spPr>
          <a:xfrm>
            <a:off x="3043183" y="3422821"/>
            <a:ext cx="457200" cy="457200"/>
          </a:xfrm>
          <a:prstGeom prst="rect">
            <a:avLst/>
          </a:prstGeom>
        </p:spPr>
      </p:pic>
      <p:pic>
        <p:nvPicPr>
          <p:cNvPr id="11" name="Picture 10"/>
          <p:cNvPicPr>
            <a:picLocks noChangeAspect="1"/>
          </p:cNvPicPr>
          <p:nvPr/>
        </p:nvPicPr>
        <p:blipFill>
          <a:blip r:embed="rId8"/>
          <a:stretch>
            <a:fillRect/>
          </a:stretch>
        </p:blipFill>
        <p:spPr>
          <a:xfrm>
            <a:off x="2626320" y="3618020"/>
            <a:ext cx="457200" cy="457200"/>
          </a:xfrm>
          <a:prstGeom prst="rect">
            <a:avLst/>
          </a:prstGeom>
        </p:spPr>
      </p:pic>
      <p:pic>
        <p:nvPicPr>
          <p:cNvPr id="12" name="Picture 11"/>
          <p:cNvPicPr>
            <a:picLocks noChangeAspect="1"/>
          </p:cNvPicPr>
          <p:nvPr/>
        </p:nvPicPr>
        <p:blipFill>
          <a:blip r:embed="rId7"/>
          <a:stretch>
            <a:fillRect/>
          </a:stretch>
        </p:blipFill>
        <p:spPr>
          <a:xfrm>
            <a:off x="8492610" y="3389420"/>
            <a:ext cx="457200" cy="457200"/>
          </a:xfrm>
          <a:prstGeom prst="rect">
            <a:avLst/>
          </a:prstGeom>
        </p:spPr>
      </p:pic>
      <p:pic>
        <p:nvPicPr>
          <p:cNvPr id="14" name="Picture 13"/>
          <p:cNvPicPr>
            <a:picLocks noChangeAspect="1"/>
          </p:cNvPicPr>
          <p:nvPr/>
        </p:nvPicPr>
        <p:blipFill>
          <a:blip r:embed="rId6"/>
          <a:stretch>
            <a:fillRect/>
          </a:stretch>
        </p:blipFill>
        <p:spPr>
          <a:xfrm>
            <a:off x="7980663" y="3764070"/>
            <a:ext cx="457200" cy="457200"/>
          </a:xfrm>
          <a:prstGeom prst="rect">
            <a:avLst/>
          </a:prstGeom>
        </p:spPr>
      </p:pic>
      <p:pic>
        <p:nvPicPr>
          <p:cNvPr id="13" name="Picture 12"/>
          <p:cNvPicPr>
            <a:picLocks noChangeAspect="1"/>
          </p:cNvPicPr>
          <p:nvPr/>
        </p:nvPicPr>
        <p:blipFill>
          <a:blip r:embed="rId4"/>
          <a:stretch>
            <a:fillRect/>
          </a:stretch>
        </p:blipFill>
        <p:spPr>
          <a:xfrm>
            <a:off x="2496779" y="4050660"/>
            <a:ext cx="457200" cy="457200"/>
          </a:xfrm>
          <a:prstGeom prst="rect">
            <a:avLst/>
          </a:prstGeom>
        </p:spPr>
      </p:pic>
      <p:sp>
        <p:nvSpPr>
          <p:cNvPr id="15" name="TextBox 14"/>
          <p:cNvSpPr txBox="1"/>
          <p:nvPr/>
        </p:nvSpPr>
        <p:spPr>
          <a:xfrm>
            <a:off x="1093539" y="1343896"/>
            <a:ext cx="353814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this process.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04437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29167E-6 -4.07407E-6 L 0.13073 -0.33217 C 0.15781 -0.40694 0.1987 -0.44722 0.24166 -0.44722 C 0.29036 -0.44722 0.32956 -0.40694 0.35664 -0.33217 L 0.4875 -4.07407E-6 " pathEditMode="relative" rAng="0" ptsTypes="AAAAA">
                                      <p:cBhvr>
                                        <p:cTn id="6" dur="2000" fill="hold"/>
                                        <p:tgtEl>
                                          <p:spTgt spid="13"/>
                                        </p:tgtEl>
                                        <p:attrNameLst>
                                          <p:attrName>ppt_x</p:attrName>
                                          <p:attrName>ppt_y</p:attrName>
                                        </p:attrNameLst>
                                      </p:cBhvr>
                                      <p:rCtr x="24375" y="-2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sp>
        <p:nvSpPr>
          <p:cNvPr id="13" name="TextBox 12"/>
          <p:cNvSpPr txBox="1"/>
          <p:nvPr/>
        </p:nvSpPr>
        <p:spPr>
          <a:xfrm>
            <a:off x="1093539" y="1343896"/>
            <a:ext cx="98456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Again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497790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sp>
        <p:nvSpPr>
          <p:cNvPr id="17" name="TextBox 16"/>
          <p:cNvSpPr txBox="1"/>
          <p:nvPr/>
        </p:nvSpPr>
        <p:spPr>
          <a:xfrm>
            <a:off x="1093539" y="1343896"/>
            <a:ext cx="160011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And again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4852052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093539" y="1343896"/>
            <a:ext cx="1023709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Until the other bucket has the same number of balls as the original one.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496828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stretch>
            <a:fillRect/>
          </a:stretch>
        </p:blipFill>
        <p:spPr>
          <a:xfrm>
            <a:off x="8035410" y="3651421"/>
            <a:ext cx="457200" cy="457200"/>
          </a:xfrm>
          <a:prstGeom prst="rect">
            <a:avLst/>
          </a:prstGeom>
        </p:spPr>
      </p:pic>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sp>
        <p:nvSpPr>
          <p:cNvPr id="16" name="TextBox 15"/>
          <p:cNvSpPr txBox="1"/>
          <p:nvPr/>
        </p:nvSpPr>
        <p:spPr>
          <a:xfrm>
            <a:off x="1093539" y="1343896"/>
            <a:ext cx="822853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the same process and acquire another sample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0013952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pic>
        <p:nvPicPr>
          <p:cNvPr id="16" name="Picture 15"/>
          <p:cNvPicPr>
            <a:picLocks noChangeAspect="1"/>
          </p:cNvPicPr>
          <p:nvPr/>
        </p:nvPicPr>
        <p:blipFill>
          <a:blip r:embed="rId5"/>
          <a:stretch>
            <a:fillRect/>
          </a:stretch>
        </p:blipFill>
        <p:spPr>
          <a:xfrm>
            <a:off x="8515601" y="3253642"/>
            <a:ext cx="457200" cy="457200"/>
          </a:xfrm>
          <a:prstGeom prst="rect">
            <a:avLst/>
          </a:prstGeom>
        </p:spPr>
      </p:pic>
      <p:pic>
        <p:nvPicPr>
          <p:cNvPr id="20" name="Picture 19"/>
          <p:cNvPicPr>
            <a:picLocks noChangeAspect="1"/>
          </p:cNvPicPr>
          <p:nvPr/>
        </p:nvPicPr>
        <p:blipFill>
          <a:blip r:embed="rId3"/>
          <a:stretch>
            <a:fillRect/>
          </a:stretch>
        </p:blipFill>
        <p:spPr>
          <a:xfrm>
            <a:off x="8161206" y="3600913"/>
            <a:ext cx="457200" cy="457200"/>
          </a:xfrm>
          <a:prstGeom prst="rect">
            <a:avLst/>
          </a:prstGeom>
        </p:spPr>
      </p:pic>
      <p:sp>
        <p:nvSpPr>
          <p:cNvPr id="18" name="TextBox 17"/>
          <p:cNvSpPr txBox="1"/>
          <p:nvPr/>
        </p:nvSpPr>
        <p:spPr>
          <a:xfrm>
            <a:off x="1093539" y="1343896"/>
            <a:ext cx="822853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the same process and acquire another sample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95681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for Estimating Sampling Error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0715" y="1990003"/>
                <a:ext cx="10327008" cy="1341921"/>
              </a:xfrm>
              <a:solidFill>
                <a:schemeClr val="bg1">
                  <a:lumMod val="85000"/>
                </a:schemeClr>
              </a:solidFill>
            </p:spPr>
            <p:txBody>
              <a:bodyPr/>
              <a:lstStyle/>
              <a:p>
                <a:r>
                  <a:rPr lang="en-US" dirty="0" smtClean="0"/>
                  <a:t>Bootstrapping </a:t>
                </a:r>
                <a:r>
                  <a:rPr lang="en-US" dirty="0"/>
                  <a:t>is the practice of estimating properties of an estimator by measuring those properties by, for example, sampling from the observed data</a:t>
                </a:r>
                <a:r>
                  <a:rPr lang="en-US" dirty="0" smtClean="0"/>
                  <a:t>.</a:t>
                </a:r>
              </a:p>
              <a:p>
                <a:endParaRPr lang="en-US" dirty="0"/>
              </a:p>
              <a:p>
                <a:r>
                  <a:rPr lang="en-US" dirty="0" smtClean="0"/>
                  <a:t>For </a:t>
                </a:r>
                <a:r>
                  <a:rPr lang="en-US" dirty="0"/>
                  <a:t>example, we can compute </a:t>
                </a:r>
                <a14:m>
                  <m:oMath xmlns:m="http://schemas.openxmlformats.org/officeDocument/2006/math">
                    <m:sSub>
                      <m:sSubPr>
                        <m:ctrlPr>
                          <a:rPr lang="en-US" i="1" smtClean="0">
                            <a:latin typeface="Cambria Math" charset="0"/>
                          </a:rPr>
                        </m:ctrlPr>
                      </m:sSubPr>
                      <m:e>
                        <m:acc>
                          <m:accPr>
                            <m:chr m:val="̂"/>
                            <m:ctrlPr>
                              <a:rPr lang="en-US" i="1" smtClean="0">
                                <a:latin typeface="Cambria Math" charset="0"/>
                              </a:rPr>
                            </m:ctrlPr>
                          </m:accPr>
                          <m:e>
                            <m:r>
                              <a:rPr lang="en-US" i="1" smtClean="0">
                                <a:latin typeface="Cambria Math" charset="0"/>
                                <a:ea typeface="Cambria Math" charset="0"/>
                                <a:cs typeface="Cambria Math" charset="0"/>
                              </a:rPr>
                              <m:t>𝛽</m:t>
                            </m:r>
                          </m:e>
                        </m:acc>
                      </m:e>
                      <m:sub>
                        <m:r>
                          <a:rPr lang="en-US" b="0" i="1" smtClean="0">
                            <a:latin typeface="Cambria Math" charset="0"/>
                          </a:rPr>
                          <m:t>0</m:t>
                        </m:r>
                      </m:sub>
                    </m:sSub>
                  </m:oMath>
                </a14:m>
                <a:r>
                  <a:rPr lang="en-US" dirty="0" smtClean="0"/>
                  <a:t> and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sub>
                    </m:sSub>
                    <m:r>
                      <a:rPr lang="en-US" i="1">
                        <a:latin typeface="Cambria Math" charset="0"/>
                      </a:rPr>
                      <m:t> </m:t>
                    </m:r>
                  </m:oMath>
                </a14:m>
                <a:r>
                  <a:rPr lang="en-US" dirty="0" smtClean="0"/>
                  <a:t>multiple </a:t>
                </a:r>
                <a:r>
                  <a:rPr lang="en-US" dirty="0"/>
                  <a:t>times by randomly sampling from our data set. We then use the variance of our multiple estimates to approximate the true variance </a:t>
                </a:r>
                <a:r>
                  <a:rPr lang="en-US" dirty="0" smtClean="0"/>
                  <a:t>of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0</m:t>
                        </m:r>
                      </m:sub>
                    </m:sSub>
                  </m:oMath>
                </a14:m>
                <a:r>
                  <a:rPr lang="en-US" dirty="0"/>
                  <a:t> and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1</m:t>
                        </m:r>
                      </m:sub>
                    </m:sSub>
                  </m:oMath>
                </a14:m>
                <a:r>
                  <a:rPr lang="en-US" dirty="0" smtClean="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0715" y="1990003"/>
                <a:ext cx="10327008" cy="1341921"/>
              </a:xfrm>
              <a:blipFill rotWithShape="0">
                <a:blip r:embed="rId3"/>
                <a:stretch>
                  <a:fillRect l="-945" t="-3620" b="-121719"/>
                </a:stretch>
              </a:blipFill>
            </p:spPr>
            <p:txBody>
              <a:bodyPr/>
              <a:lstStyle/>
              <a:p>
                <a:r>
                  <a:rPr lang="en-US">
                    <a:noFill/>
                  </a:rPr>
                  <a:t> </a:t>
                </a:r>
              </a:p>
            </p:txBody>
          </p:sp>
        </mc:Fallback>
      </mc:AlternateContent>
      <p:sp>
        <p:nvSpPr>
          <p:cNvPr id="4" name="Content Placeholder 2"/>
          <p:cNvSpPr txBox="1">
            <a:spLocks/>
          </p:cNvSpPr>
          <p:nvPr/>
        </p:nvSpPr>
        <p:spPr>
          <a:xfrm>
            <a:off x="820715" y="1507403"/>
            <a:ext cx="10327008" cy="482600"/>
          </a:xfrm>
          <a:prstGeom prst="rect">
            <a:avLst/>
          </a:prstGeom>
          <a:solidFill>
            <a:schemeClr val="tx1">
              <a:lumMod val="50000"/>
              <a:lumOff val="50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n w="0"/>
                <a:solidFill>
                  <a:schemeClr val="bg1">
                    <a:lumMod val="95000"/>
                  </a:schemeClr>
                </a:solidFill>
                <a:effectLst>
                  <a:outerShdw blurRad="38100" dist="19050" dir="2700000" algn="tl" rotWithShape="0">
                    <a:schemeClr val="dk1">
                      <a:alpha val="40000"/>
                    </a:schemeClr>
                  </a:outerShdw>
                </a:effectLst>
              </a:rPr>
              <a:t>Definition</a:t>
            </a:r>
            <a:endParaRPr lang="en-US" dirty="0">
              <a:ln w="0"/>
              <a:solidFill>
                <a:schemeClr val="bg1">
                  <a:lumMod val="9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337811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sz="2400" dirty="0" smtClean="0">
                    <a:latin typeface="Karla" charset="0"/>
                    <a:ea typeface="Karla" charset="0"/>
                    <a:cs typeface="Karla" charset="0"/>
                  </a:rPr>
                  <a:t>The variance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oMath>
                </a14:m>
                <a:r>
                  <a:rPr lang="en-US" sz="2400" dirty="0" smtClean="0">
                    <a:latin typeface="Karla" charset="0"/>
                    <a:ea typeface="Karla" charset="0"/>
                    <a:cs typeface="Karla" charset="0"/>
                  </a:rPr>
                  <a:t>  are also called their </a:t>
                </a:r>
                <a:r>
                  <a:rPr lang="en-US" sz="2400" b="1" i="1" dirty="0" smtClean="0">
                    <a:latin typeface="Karla" charset="0"/>
                    <a:ea typeface="Karla" charset="0"/>
                    <a:cs typeface="Karla" charset="0"/>
                  </a:rPr>
                  <a:t>standard errors</a:t>
                </a:r>
                <a:r>
                  <a:rPr lang="en-US" sz="2400" dirty="0" smtClean="0">
                    <a:latin typeface="Karla" charset="0"/>
                    <a:ea typeface="Karla" charset="0"/>
                    <a:cs typeface="Karla" charset="0"/>
                  </a:rPr>
                  <a:t>, </a:t>
                </a:r>
                <a14:m>
                  <m:oMath xmlns:m="http://schemas.openxmlformats.org/officeDocument/2006/math">
                    <m:r>
                      <a:rPr lang="en-US" sz="2400" b="0" i="1" smtClean="0">
                        <a:latin typeface="Cambria Math" charset="0"/>
                        <a:ea typeface="Karla" charset="0"/>
                        <a:cs typeface="Karla" charset="0"/>
                      </a:rPr>
                      <m:t>𝑆𝐸</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0</m:t>
                            </m:r>
                          </m:sub>
                        </m:sSub>
                      </m:e>
                    </m:d>
                    <m:r>
                      <a:rPr lang="en-US" sz="2400" b="0" i="1" smtClean="0">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e>
                    </m:d>
                    <m:r>
                      <a:rPr lang="en-US" sz="2400" b="0" i="1" smtClean="0">
                        <a:latin typeface="Cambria Math" charset="0"/>
                        <a:ea typeface="Karla" charset="0"/>
                        <a:cs typeface="Karla" charset="0"/>
                      </a:rPr>
                      <m:t>.</m:t>
                    </m:r>
                  </m:oMath>
                </a14:m>
                <a:endParaRPr lang="en-US" sz="2400" b="0" dirty="0" smtClean="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our data is drawn from a larger set of observations then </a:t>
                </a:r>
                <a:r>
                  <a:rPr lang="en-US" sz="2400" dirty="0">
                    <a:latin typeface="Karla" charset="0"/>
                    <a:ea typeface="Karla" charset="0"/>
                    <a:cs typeface="Karla" charset="0"/>
                  </a:rPr>
                  <a:t>we can empirically estimate the </a:t>
                </a:r>
                <a:r>
                  <a:rPr lang="en-US" sz="2400" b="1" dirty="0">
                    <a:latin typeface="Karla" charset="0"/>
                    <a:ea typeface="Karla" charset="0"/>
                    <a:cs typeface="Karla" charset="0"/>
                  </a:rPr>
                  <a:t>standard </a:t>
                </a:r>
                <a:r>
                  <a:rPr lang="en-US" sz="2400" b="1" dirty="0" smtClean="0">
                    <a:latin typeface="Karla" charset="0"/>
                    <a:ea typeface="Karla" charset="0"/>
                    <a:cs typeface="Karla" charset="0"/>
                  </a:rPr>
                  <a:t>errors</a:t>
                </a:r>
                <a:r>
                  <a:rPr lang="en-US" sz="2400" dirty="0" smtClean="0">
                    <a:latin typeface="Karla" charset="0"/>
                    <a:ea typeface="Karla" charset="0"/>
                    <a:cs typeface="Karla" charset="0"/>
                  </a:rPr>
                  <a:t>,</a:t>
                </a:r>
                <a:r>
                  <a:rPr lang="en-US" sz="2400" b="1" dirty="0" smtClean="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of </a:t>
                </a:r>
                <a:r>
                  <a:rPr lang="en-US" sz="2400" dirty="0">
                    <a:latin typeface="Karla" charset="0"/>
                    <a:ea typeface="Karla" charset="0"/>
                    <a:cs typeface="Karla" charset="0"/>
                  </a:rPr>
                  <a:t>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𝛽</m:t>
                        </m:r>
                      </m:e>
                      <m:sub>
                        <m:r>
                          <a:rPr lang="en-US" sz="2400" b="0" i="1" smtClean="0">
                            <a:latin typeface="Cambria Math" charset="0"/>
                            <a:ea typeface="Karla" charset="0"/>
                            <a:cs typeface="Karla" charset="0"/>
                          </a:rPr>
                          <m:t>0</m:t>
                        </m:r>
                      </m:sub>
                    </m:sSub>
                  </m:oMath>
                </a14:m>
                <a:r>
                  <a:rPr lang="en-US" sz="2400" dirty="0" smtClean="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1</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through </a:t>
                </a:r>
                <a:r>
                  <a:rPr lang="en-US" sz="2400" dirty="0">
                    <a:latin typeface="Karla" charset="0"/>
                    <a:ea typeface="Karla" charset="0"/>
                    <a:cs typeface="Karla" charset="0"/>
                  </a:rPr>
                  <a:t>bootstrapping</a:t>
                </a:r>
                <a:r>
                  <a:rPr lang="en-US" sz="2400" dirty="0" smtClean="0">
                    <a:latin typeface="Karla" charset="0"/>
                    <a:ea typeface="Karla" charset="0"/>
                    <a:cs typeface="Karla" charset="0"/>
                  </a:rPr>
                  <a:t>. </a:t>
                </a:r>
                <a:endParaRPr lang="en-US" sz="2400" dirty="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a:t>
                </a:r>
                <a:r>
                  <a:rPr lang="en-US" sz="2400" dirty="0">
                    <a:latin typeface="Karla" charset="0"/>
                    <a:ea typeface="Karla" charset="0"/>
                    <a:cs typeface="Karla" charset="0"/>
                  </a:rPr>
                  <a:t>we know the 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smtClean="0">
                    <a:latin typeface="Karla" charset="0"/>
                    <a:ea typeface="Karla" charset="0"/>
                    <a:cs typeface="Karla" charset="0"/>
                  </a:rPr>
                  <a:t> of </a:t>
                </a:r>
                <a:r>
                  <a:rPr lang="en-US" sz="2400" dirty="0">
                    <a:latin typeface="Karla" charset="0"/>
                    <a:ea typeface="Karla" charset="0"/>
                    <a:cs typeface="Karla" charset="0"/>
                  </a:rPr>
                  <a:t>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a:t>
                </a:r>
                <a:r>
                  <a:rPr lang="en-US" sz="2400" dirty="0">
                    <a:latin typeface="Karla" charset="0"/>
                    <a:ea typeface="Karla" charset="0"/>
                    <a:cs typeface="Karla" charset="0"/>
                  </a:rPr>
                  <a:t>we </a:t>
                </a:r>
                <a:r>
                  <a:rPr lang="en-US" sz="2400" dirty="0" smtClean="0">
                    <a:latin typeface="Karla" charset="0"/>
                    <a:ea typeface="Karla" charset="0"/>
                    <a:cs typeface="Karla" charset="0"/>
                  </a:rPr>
                  <a:t>can compute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analytically</a:t>
                </a:r>
                <a:r>
                  <a:rPr lang="en-US" sz="2400" dirty="0">
                    <a:latin typeface="Karla" charset="0"/>
                    <a:ea typeface="Karla" charset="0"/>
                    <a:cs typeface="Karla" charset="0"/>
                  </a:rPr>
                  <a:t>, using </a:t>
                </a:r>
                <a:r>
                  <a:rPr lang="en-US" sz="2400" dirty="0" smtClean="0">
                    <a:latin typeface="Karla" charset="0"/>
                    <a:ea typeface="Karla" charset="0"/>
                    <a:cs typeface="Karla" charset="0"/>
                  </a:rPr>
                  <a:t>the formulae below:</a:t>
                </a: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rotWithShape="0">
                <a:blip r:embed="rId3"/>
                <a:stretch>
                  <a:fillRect l="-823" t="-867" b="-43931"/>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782683" y="4310849"/>
            <a:ext cx="4626631" cy="2006946"/>
          </a:xfrm>
          <a:prstGeom prst="rect">
            <a:avLst/>
          </a:prstGeom>
        </p:spPr>
      </p:pic>
    </p:spTree>
    <p:extLst>
      <p:ext uri="{BB962C8B-B14F-4D97-AF65-F5344CB8AC3E}">
        <p14:creationId xmlns:p14="http://schemas.microsoft.com/office/powerpoint/2010/main" val="6728643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1872"/>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1872"/>
                  </a:spcBef>
                  <a:spcAft>
                    <a:spcPts val="600"/>
                  </a:spcAft>
                  <a:buFont typeface="Arial" charset="0"/>
                  <a:buChar char="•"/>
                </a:pPr>
                <a:r>
                  <a:rPr lang="en-US" sz="2400" b="1" dirty="0" smtClean="0">
                    <a:latin typeface="Karla" charset="0"/>
                    <a:ea typeface="Karla" charset="0"/>
                    <a:cs typeface="Karla" charset="0"/>
                  </a:rPr>
                  <a:t>Estimate </a:t>
                </a:r>
                <a:r>
                  <a:rPr lang="en-US" sz="2400" b="1" dirty="0">
                    <a:latin typeface="Karla" charset="0"/>
                    <a:ea typeface="Karla" charset="0"/>
                    <a:cs typeface="Karla" charset="0"/>
                  </a:rPr>
                  <a:t>of the regression </a:t>
                </a:r>
                <a:r>
                  <a:rPr lang="en-US" sz="2400" b="1" dirty="0" smtClean="0">
                    <a:latin typeface="Karla" charset="0"/>
                    <a:ea typeface="Karla" charset="0"/>
                    <a:cs typeface="Karla" charset="0"/>
                  </a:rPr>
                  <a:t>coefficients</a:t>
                </a:r>
                <a:endParaRPr lang="en-US" sz="2400" b="1" dirty="0" smtClean="0">
                  <a:latin typeface="Karla" charset="0"/>
                  <a:ea typeface="Karla" charset="0"/>
                  <a:cs typeface="Karla" charset="0"/>
                </a:endParaRPr>
              </a:p>
              <a:p>
                <a:pPr marL="342900" indent="-342900">
                  <a:spcBef>
                    <a:spcPts val="1872"/>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estimates</a:t>
                </a:r>
                <a:endParaRPr lang="en-US" sz="2400" dirty="0" smtClean="0">
                  <a:latin typeface="Karla" charset="0"/>
                  <a:ea typeface="Karla" charset="0"/>
                  <a:cs typeface="Karla" charset="0"/>
                </a:endParaRPr>
              </a:p>
              <a:p>
                <a:pPr marL="342900" indent="-342900">
                  <a:spcBef>
                    <a:spcPts val="1872"/>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Predictors </a:t>
                </a:r>
              </a:p>
              <a:p>
                <a:pPr>
                  <a:spcBef>
                    <a:spcPts val="0"/>
                  </a:spcBef>
                  <a:spcAft>
                    <a:spcPts val="600"/>
                  </a:spcAft>
                </a:pPr>
                <a:r>
                  <a:rPr lang="en-US" sz="2400" dirty="0">
                    <a:latin typeface="Karla" charset="0"/>
                    <a:ea typeface="Karla" charset="0"/>
                    <a:cs typeface="Karla" charset="0"/>
                  </a:rPr>
                  <a:t>	Does the outcome depend on the predictors?</a:t>
                </a:r>
              </a:p>
              <a:p>
                <a:pPr marL="342900" indent="-342900">
                  <a:spcBef>
                    <a:spcPts val="672"/>
                  </a:spcBef>
                  <a:spcAft>
                    <a:spcPts val="600"/>
                  </a:spcAft>
                  <a:buFont typeface="Arial" charset="0"/>
                  <a:buChar char="•"/>
                </a:pPr>
                <a:r>
                  <a:rPr lang="en-US" sz="2400" dirty="0">
                    <a:latin typeface="Karla" charset="0"/>
                    <a:ea typeface="Karla" charset="0"/>
                    <a:cs typeface="Karla" charset="0"/>
                  </a:rPr>
                  <a:t>How 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Karla" charset="0"/>
                            <a:ea typeface="Karla" charset="0"/>
                            <a:cs typeface="Karla" charset="0"/>
                          </a:rPr>
                        </m:ctrlPr>
                      </m:accPr>
                      <m:e>
                        <m:r>
                          <a:rPr lang="en-US" sz="2400" b="0" i="1">
                            <a:latin typeface="Karla" charset="0"/>
                            <a:ea typeface="Karla" charset="0"/>
                            <a:cs typeface="Karla" charset="0"/>
                          </a:rPr>
                          <m:t>𝑓</m:t>
                        </m:r>
                      </m:e>
                    </m:acc>
                  </m:oMath>
                </a14:m>
                <a:endParaRPr lang="en-US" sz="2400" dirty="0">
                  <a:latin typeface="Karla" charset="0"/>
                  <a:ea typeface="Karla" charset="0"/>
                  <a:cs typeface="Karla" charset="0"/>
                </a:endParaRPr>
              </a:p>
            </p:txBody>
          </p:sp>
        </mc:Choice>
        <mc:Fallback>
          <p:sp>
            <p:nvSpPr>
              <p:cNvPr id="5" name="Content Placeholder 2">
                <a:extLst>
                  <a:ext uri="{FF2B5EF4-FFF2-40B4-BE49-F238E27FC236}">
                    <a16:creationId xmlns:a16="http://schemas.microsoft.com/office/drawing/2014/main" xmlns=""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2036869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100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64696"/>
                <a:ext cx="11106037" cy="2111143"/>
              </a:xfrm>
            </p:spPr>
            <p:txBody>
              <a:bodyPr/>
              <a:lstStyle/>
              <a:p>
                <a:pPr>
                  <a:spcAft>
                    <a:spcPts val="1200"/>
                  </a:spcAft>
                </a:pPr>
                <a:r>
                  <a:rPr lang="en-US" sz="2400" dirty="0" smtClean="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smtClean="0">
                    <a:latin typeface="Karla" charset="0"/>
                    <a:ea typeface="Karla" charset="0"/>
                    <a:cs typeface="Karla" charset="0"/>
                  </a:rPr>
                  <a:t> since </a:t>
                </a:r>
                <a:r>
                  <a:rPr lang="en-US" sz="2400" dirty="0">
                    <a:latin typeface="Karla" charset="0"/>
                    <a:ea typeface="Karla" charset="0"/>
                    <a:cs typeface="Karla" charset="0"/>
                  </a:rPr>
                  <a:t>we do not know the exact distribution of 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However</a:t>
                </a:r>
                <a:r>
                  <a:rPr lang="en-US" sz="2400" dirty="0">
                    <a:latin typeface="Karla" charset="0"/>
                    <a:ea typeface="Karla" charset="0"/>
                    <a:cs typeface="Karla" charset="0"/>
                  </a:rPr>
                  <a:t>, if we make the following assumptions, </a:t>
                </a:r>
                <a:endParaRPr lang="en-US" sz="2400" dirty="0" smtClean="0">
                  <a:latin typeface="Karla" charset="0"/>
                  <a:ea typeface="Karla" charset="0"/>
                  <a:cs typeface="Karla" charset="0"/>
                </a:endParaRP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smtClean="0">
                    <a:latin typeface="Karla" charset="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smtClean="0">
                    <a:latin typeface="Karla" charset="0"/>
                    <a:ea typeface="Karla" charset="0"/>
                    <a:cs typeface="Karla" charset="0"/>
                  </a:rPr>
                  <a:t> ,</a:t>
                </a:r>
              </a:p>
              <a:p>
                <a:pPr marL="582613" indent="-233363">
                  <a:spcAft>
                    <a:spcPts val="1200"/>
                  </a:spcAft>
                  <a:buFont typeface="Arial" charset="0"/>
                  <a:buChar char="•"/>
                </a:pPr>
                <a:r>
                  <a:rPr lang="en-US" sz="2400" dirty="0" smtClean="0">
                    <a:latin typeface="Karla" charset="0"/>
                    <a:ea typeface="Karla" charset="0"/>
                    <a:cs typeface="Karla" charset="0"/>
                  </a:rPr>
                  <a:t>each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smtClean="0">
                    <a:latin typeface="Karla" charset="0"/>
                    <a:ea typeface="Karla" charset="0"/>
                    <a:cs typeface="Karla" charset="0"/>
                  </a:rPr>
                  <a:t> </a:t>
                </a:r>
                <a:r>
                  <a:rPr lang="en-US" sz="2400" dirty="0">
                    <a:latin typeface="Karla" charset="0"/>
                    <a:ea typeface="Karla" charset="0"/>
                    <a:cs typeface="Karla" charset="0"/>
                  </a:rPr>
                  <a:t>is normally distributed with mean 0 and </a:t>
                </a:r>
                <a:r>
                  <a:rPr lang="en-US" sz="2400" dirty="0" smtClean="0">
                    <a:latin typeface="Karla" charset="0"/>
                    <a:ea typeface="Karla" charset="0"/>
                    <a:cs typeface="Karla" charset="0"/>
                  </a:rPr>
                  <a:t>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smtClean="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a:t>
                </a:r>
                <a:r>
                  <a:rPr lang="en-US" sz="2400" dirty="0" smtClean="0">
                    <a:latin typeface="Karla" charset="0"/>
                    <a:ea typeface="Karla" charset="0"/>
                    <a:cs typeface="Karla" charset="0"/>
                  </a:rPr>
                  <a:t>our </a:t>
                </a:r>
                <a:r>
                  <a:rPr lang="en-US" sz="2400" dirty="0">
                    <a:latin typeface="Karla" charset="0"/>
                    <a:ea typeface="Karla" charset="0"/>
                    <a:cs typeface="Karla" charset="0"/>
                  </a:rPr>
                  <a:t>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64696"/>
                <a:ext cx="11106037" cy="2111143"/>
              </a:xfrm>
              <a:blipFill rotWithShape="0">
                <a:blip r:embed="rId2"/>
                <a:stretch>
                  <a:fillRect l="-823" t="-2312" r="-1262" b="-48844"/>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3388359" y="4728754"/>
            <a:ext cx="5415280" cy="1097280"/>
          </a:xfrm>
          <a:prstGeom prst="rect">
            <a:avLst/>
          </a:prstGeom>
        </p:spPr>
      </p:pic>
    </p:spTree>
    <p:extLst>
      <p:ext uri="{BB962C8B-B14F-4D97-AF65-F5344CB8AC3E}">
        <p14:creationId xmlns:p14="http://schemas.microsoft.com/office/powerpoint/2010/main" val="13597932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sp>
        <p:nvSpPr>
          <p:cNvPr id="3" name="Content Placeholder 2"/>
          <p:cNvSpPr>
            <a:spLocks noGrp="1"/>
          </p:cNvSpPr>
          <p:nvPr>
            <p:ph idx="1"/>
          </p:nvPr>
        </p:nvSpPr>
        <p:spPr>
          <a:xfrm>
            <a:off x="542981" y="1164697"/>
            <a:ext cx="11649019" cy="1233730"/>
          </a:xfrm>
        </p:spPr>
        <p:txBody>
          <a:bodyPr/>
          <a:lstStyle/>
          <a:p>
            <a:pPr>
              <a:spcAft>
                <a:spcPts val="1200"/>
              </a:spcAft>
            </a:pPr>
            <a:r>
              <a:rPr lang="en-US" b="1" dirty="0" smtClean="0">
                <a:solidFill>
                  <a:schemeClr val="accent2"/>
                </a:solidFill>
                <a:latin typeface="Karla" charset="0"/>
                <a:ea typeface="Karla" charset="0"/>
                <a:cs typeface="Karla" charset="0"/>
              </a:rPr>
              <a:t>Exercise: </a:t>
            </a:r>
            <a:r>
              <a:rPr lang="en-US" dirty="0" smtClean="0">
                <a:solidFill>
                  <a:schemeClr val="tx1"/>
                </a:solidFill>
                <a:latin typeface="Karla" charset="0"/>
                <a:ea typeface="Karla" charset="0"/>
                <a:cs typeface="Karla" charset="0"/>
              </a:rPr>
              <a:t>Duplicate the following results for the </a:t>
            </a:r>
            <a:r>
              <a:rPr lang="en-US" smtClean="0">
                <a:solidFill>
                  <a:schemeClr val="tx1"/>
                </a:solidFill>
                <a:latin typeface="Karla" charset="0"/>
                <a:ea typeface="Karla" charset="0"/>
                <a:cs typeface="Karla" charset="0"/>
              </a:rPr>
              <a:t>coefficients for TV </a:t>
            </a:r>
            <a:r>
              <a:rPr lang="en-US" dirty="0" smtClean="0">
                <a:solidFill>
                  <a:schemeClr val="tx1"/>
                </a:solidFill>
                <a:latin typeface="Karla" charset="0"/>
                <a:ea typeface="Karla" charset="0"/>
                <a:cs typeface="Karla" charset="0"/>
              </a:rPr>
              <a:t>advertising.</a:t>
            </a:r>
          </a:p>
          <a:p>
            <a:pPr>
              <a:spcAft>
                <a:spcPts val="1200"/>
              </a:spcAft>
            </a:pPr>
            <a:endParaRPr lang="en-US" dirty="0">
              <a:solidFill>
                <a:schemeClr val="accent2"/>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731406498"/>
                  </p:ext>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100901" b="-209091"/>
                          </a:stretch>
                        </a:blipFill>
                      </a:tcPr>
                    </a:tc>
                    <a:tc>
                      <a:txBody>
                        <a:bodyPr/>
                        <a:lstStyle/>
                        <a:p>
                          <a:endParaRPr lang="en-US"/>
                        </a:p>
                      </a:txBody>
                      <a:tcPr>
                        <a:blipFill rotWithShape="0">
                          <a:blip r:embed="rId2"/>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Tree>
    <p:extLst>
      <p:ext uri="{BB962C8B-B14F-4D97-AF65-F5344CB8AC3E}">
        <p14:creationId xmlns:p14="http://schemas.microsoft.com/office/powerpoint/2010/main" val="5247528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61</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1872"/>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1872"/>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endParaRPr lang="en-US" sz="2400" dirty="0" smtClean="0">
                  <a:latin typeface="Karla" charset="0"/>
                  <a:ea typeface="Karla" charset="0"/>
                  <a:cs typeface="Karla" charset="0"/>
                </a:endParaRPr>
              </a:p>
              <a:p>
                <a:pPr marL="342900" indent="-342900">
                  <a:spcBef>
                    <a:spcPts val="1872"/>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1872"/>
                  </a:spcBef>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Bootstrap</a:t>
                </a:r>
                <a:endParaRPr lang="en-US" sz="2400" dirty="0" smtClean="0">
                  <a:latin typeface="Karla" charset="0"/>
                  <a:ea typeface="Karla" charset="0"/>
                  <a:cs typeface="Karla" charset="0"/>
                </a:endParaRPr>
              </a:p>
              <a:p>
                <a:pPr marL="342900" indent="-342900">
                  <a:spcBef>
                    <a:spcPts val="1872"/>
                  </a:spcBef>
                  <a:spcAft>
                    <a:spcPts val="600"/>
                  </a:spcAft>
                  <a:buFont typeface="Arial" charset="0"/>
                  <a:buChar char="•"/>
                </a:pPr>
                <a:r>
                  <a:rPr lang="en-US" sz="2400" b="1" dirty="0" smtClean="0">
                    <a:latin typeface="Karla" charset="0"/>
                    <a:ea typeface="Karla" charset="0"/>
                    <a:cs typeface="Karla" charset="0"/>
                  </a:rPr>
                  <a:t>Evaluating </a:t>
                </a:r>
                <a:r>
                  <a:rPr lang="en-US" sz="2400" b="1" dirty="0">
                    <a:latin typeface="Karla" charset="0"/>
                    <a:ea typeface="Karla" charset="0"/>
                    <a:cs typeface="Karla" charset="0"/>
                  </a:rPr>
                  <a:t>Significance of Predictors </a:t>
                </a:r>
              </a:p>
              <a:p>
                <a:pPr>
                  <a:spcBef>
                    <a:spcPts val="0"/>
                  </a:spcBef>
                  <a:spcAft>
                    <a:spcPts val="600"/>
                  </a:spcAft>
                </a:pPr>
                <a:r>
                  <a:rPr lang="en-US" sz="2400" dirty="0">
                    <a:latin typeface="Karla" charset="0"/>
                    <a:ea typeface="Karla" charset="0"/>
                    <a:cs typeface="Karla" charset="0"/>
                  </a:rPr>
                  <a:t>	Does the outcome depend on the predictors?</a:t>
                </a:r>
              </a:p>
              <a:p>
                <a:pPr marL="342900" indent="-342900">
                  <a:spcBef>
                    <a:spcPts val="672"/>
                  </a:spcBef>
                  <a:spcAft>
                    <a:spcPts val="600"/>
                  </a:spcAft>
                  <a:buFont typeface="Arial" charset="0"/>
                  <a:buChar char="•"/>
                </a:pPr>
                <a:r>
                  <a:rPr lang="en-US" sz="2400" dirty="0">
                    <a:latin typeface="Karla" charset="0"/>
                    <a:ea typeface="Karla" charset="0"/>
                    <a:cs typeface="Karla" charset="0"/>
                  </a:rPr>
                  <a:t>How 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Karla" charset="0"/>
                            <a:ea typeface="Karla" charset="0"/>
                            <a:cs typeface="Karla" charset="0"/>
                          </a:rPr>
                        </m:ctrlPr>
                      </m:accPr>
                      <m:e>
                        <m:r>
                          <a:rPr lang="en-US" sz="2400" b="0" i="1">
                            <a:latin typeface="Karla" charset="0"/>
                            <a:ea typeface="Karla" charset="0"/>
                            <a:cs typeface="Karla" charset="0"/>
                          </a:rPr>
                          <m:t>𝑓</m:t>
                        </m:r>
                      </m:e>
                    </m:acc>
                  </m:oMath>
                </a14:m>
                <a:endParaRPr lang="en-US" sz="2400" dirty="0">
                  <a:latin typeface="Karla" charset="0"/>
                  <a:ea typeface="Karla" charset="0"/>
                  <a:cs typeface="Karla" charset="0"/>
                </a:endParaRPr>
              </a:p>
            </p:txBody>
          </p:sp>
        </mc:Choice>
        <mc:Fallback>
          <p:sp>
            <p:nvSpPr>
              <p:cNvPr id="5" name="Content Placeholder 2">
                <a:extLst>
                  <a:ext uri="{FF2B5EF4-FFF2-40B4-BE49-F238E27FC236}">
                    <a16:creationId xmlns:a16="http://schemas.microsoft.com/office/drawing/2014/main" xmlns=""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8678420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 of Predictors</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3415" y="1177758"/>
                <a:ext cx="10452894" cy="4948722"/>
              </a:xfrm>
            </p:spPr>
            <p:txBody>
              <a:bodyPr/>
              <a:lstStyle/>
              <a:p>
                <a:pPr>
                  <a:spcAft>
                    <a:spcPts val="600"/>
                  </a:spcAft>
                </a:pPr>
                <a:r>
                  <a:rPr lang="en-US" sz="2400" b="1" dirty="0" smtClean="0"/>
                  <a:t>Question: </a:t>
                </a:r>
                <a:r>
                  <a:rPr lang="en-US" sz="2400" dirty="0" smtClean="0"/>
                  <a:t>What do you think a predictor coefficient means?</a:t>
                </a:r>
              </a:p>
              <a:p>
                <a:pPr>
                  <a:spcAft>
                    <a:spcPts val="600"/>
                  </a:spcAft>
                </a:pPr>
                <a:endParaRPr lang="en-US" sz="2400" b="1" dirty="0">
                  <a:solidFill>
                    <a:srgbClr val="FF0000"/>
                  </a:solidFill>
                </a:endParaRPr>
              </a:p>
              <a:p>
                <a:pPr algn="ctr">
                  <a:spcAft>
                    <a:spcPts val="600"/>
                  </a:spcAft>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𝛽</m:t>
                          </m:r>
                        </m:e>
                        <m:sub>
                          <m:r>
                            <a:rPr lang="en-US" sz="2400" b="0" i="1" smtClean="0">
                              <a:solidFill>
                                <a:schemeClr val="tx1">
                                  <a:lumMod val="75000"/>
                                  <a:lumOff val="25000"/>
                                </a:schemeClr>
                              </a:solidFill>
                              <a:latin typeface="Cambria Math" charset="0"/>
                            </a:rPr>
                            <m:t>0</m:t>
                          </m:r>
                        </m:sub>
                      </m:sSub>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𝛽</m:t>
                          </m:r>
                        </m:e>
                        <m:sub>
                          <m:r>
                            <a:rPr lang="en-US" sz="2400" b="0" i="1" smtClean="0">
                              <a:solidFill>
                                <a:schemeClr val="tx1">
                                  <a:lumMod val="75000"/>
                                  <a:lumOff val="25000"/>
                                </a:schemeClr>
                              </a:solidFill>
                              <a:latin typeface="Cambria Math" charset="0"/>
                            </a:rPr>
                            <m:t>1</m:t>
                          </m:r>
                        </m:sub>
                      </m:sSub>
                      <m:r>
                        <a:rPr lang="en-US" sz="2400" b="0" i="1" smtClean="0">
                          <a:solidFill>
                            <a:schemeClr val="tx1">
                              <a:lumMod val="75000"/>
                              <a:lumOff val="25000"/>
                            </a:schemeClr>
                          </a:solidFill>
                          <a:latin typeface="Cambria Math" charset="0"/>
                        </a:rPr>
                        <m:t>𝑥</m:t>
                      </m:r>
                    </m:oMath>
                  </m:oMathPara>
                </a14:m>
                <a:endParaRPr lang="en-US" sz="2400" dirty="0" smtClean="0">
                  <a:solidFill>
                    <a:schemeClr val="tx1">
                      <a:lumMod val="75000"/>
                      <a:lumOff val="25000"/>
                    </a:schemeClr>
                  </a:solidFill>
                </a:endParaRPr>
              </a:p>
              <a:p>
                <a:pPr algn="ctr">
                  <a:spcAft>
                    <a:spcPts val="600"/>
                  </a:spcAft>
                </a:pPr>
                <a:r>
                  <a:rPr lang="en-US" sz="2400" dirty="0" smtClean="0">
                    <a:solidFill>
                      <a:schemeClr val="tx1">
                        <a:lumMod val="75000"/>
                        <a:lumOff val="25000"/>
                      </a:schemeClr>
                    </a:solidFill>
                  </a:rPr>
                  <a:t/>
                </a:r>
                <a:br>
                  <a:rPr lang="en-US" sz="2400" dirty="0" smtClean="0">
                    <a:solidFill>
                      <a:schemeClr val="tx1">
                        <a:lumMod val="75000"/>
                        <a:lumOff val="25000"/>
                      </a:schemeClr>
                    </a:solidFill>
                  </a:rPr>
                </a:b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𝑆𝑎𝑙𝑒𝑠</m:t>
                      </m:r>
                      <m:r>
                        <a:rPr lang="en-US" sz="2400" b="0" i="1" smtClean="0">
                          <a:solidFill>
                            <a:schemeClr val="tx1">
                              <a:lumMod val="75000"/>
                              <a:lumOff val="25000"/>
                            </a:schemeClr>
                          </a:solidFill>
                          <a:latin typeface="Cambria Math" charset="0"/>
                        </a:rPr>
                        <m:t>=7.5+0.04 </m:t>
                      </m:r>
                      <m:r>
                        <a:rPr lang="en-US" sz="2400" b="0" i="1" smtClean="0">
                          <a:solidFill>
                            <a:schemeClr val="tx1">
                              <a:lumMod val="75000"/>
                              <a:lumOff val="25000"/>
                            </a:schemeClr>
                          </a:solidFill>
                          <a:latin typeface="Cambria Math" charset="0"/>
                        </a:rPr>
                        <m:t>𝑇𝑉</m:t>
                      </m:r>
                    </m:oMath>
                  </m:oMathPara>
                </a14:m>
                <a:endParaRPr lang="en-US" sz="3200" b="1" dirty="0" smtClean="0">
                  <a:solidFill>
                    <a:schemeClr val="tx1">
                      <a:lumMod val="75000"/>
                      <a:lumOff val="25000"/>
                    </a:schemeClr>
                  </a:solidFill>
                </a:endParaRPr>
              </a:p>
              <a:p>
                <a:pPr>
                  <a:spcAft>
                    <a:spcPts val="600"/>
                  </a:spcAft>
                </a:pPr>
                <a:r>
                  <a:rPr lang="en-US" sz="2400" dirty="0" smtClean="0">
                    <a:solidFill>
                      <a:schemeClr val="tx1">
                        <a:lumMod val="75000"/>
                        <a:lumOff val="25000"/>
                      </a:schemeClr>
                    </a:solidFill>
                  </a:rPr>
                  <a:t>What does 7.5 mean and does 0.04 mean?</a:t>
                </a:r>
              </a:p>
              <a:p>
                <a:pPr>
                  <a:spcAft>
                    <a:spcPts val="600"/>
                  </a:spcAft>
                </a:pPr>
                <a:r>
                  <a:rPr lang="en-US" sz="2400" dirty="0" smtClean="0">
                    <a:solidFill>
                      <a:schemeClr val="tx1">
                        <a:lumMod val="75000"/>
                        <a:lumOff val="25000"/>
                      </a:schemeClr>
                    </a:solidFill>
                  </a:rPr>
                  <a:t>If we increase the TV by $1000, what would you expect the increase in sales to be? $40!!! Is it worth it?</a:t>
                </a:r>
              </a:p>
              <a:p>
                <a:pPr>
                  <a:spcAft>
                    <a:spcPts val="600"/>
                  </a:spcAft>
                </a:pPr>
                <a:r>
                  <a:rPr lang="en-US" sz="2400" dirty="0" smtClean="0">
                    <a:solidFill>
                      <a:schemeClr val="tx1">
                        <a:lumMod val="75000"/>
                        <a:lumOff val="25000"/>
                      </a:schemeClr>
                    </a:solidFill>
                  </a:rPr>
                  <a:t>What if </a:t>
                </a:r>
              </a:p>
              <a:p>
                <a:pPr>
                  <a:spcAft>
                    <a:spcPts val="600"/>
                  </a:spcAft>
                </a:pPr>
                <a14:m>
                  <m:oMathPara xmlns:m="http://schemas.openxmlformats.org/officeDocument/2006/math">
                    <m:oMathParaPr>
                      <m:jc m:val="centerGroup"/>
                    </m:oMathParaPr>
                    <m:oMath xmlns:m="http://schemas.openxmlformats.org/officeDocument/2006/math">
                      <m:r>
                        <a:rPr lang="en-US" sz="2400" i="1">
                          <a:solidFill>
                            <a:schemeClr val="tx1">
                              <a:lumMod val="75000"/>
                              <a:lumOff val="25000"/>
                            </a:schemeClr>
                          </a:solidFill>
                          <a:latin typeface="Cambria Math" charset="0"/>
                        </a:rPr>
                        <m:t>𝑆𝑎𝑙𝑒𝑠</m:t>
                      </m:r>
                      <m:r>
                        <a:rPr lang="en-US" sz="2400" i="1">
                          <a:solidFill>
                            <a:schemeClr val="tx1">
                              <a:lumMod val="75000"/>
                              <a:lumOff val="25000"/>
                            </a:schemeClr>
                          </a:solidFill>
                          <a:latin typeface="Cambria Math" charset="0"/>
                        </a:rPr>
                        <m:t>=7.5+1.01 </m:t>
                      </m:r>
                      <m:r>
                        <a:rPr lang="en-US" sz="2400" i="1">
                          <a:solidFill>
                            <a:schemeClr val="tx1">
                              <a:lumMod val="75000"/>
                              <a:lumOff val="25000"/>
                            </a:schemeClr>
                          </a:solidFill>
                          <a:latin typeface="Cambria Math" charset="0"/>
                        </a:rPr>
                        <m:t>𝑇𝑉</m:t>
                      </m:r>
                    </m:oMath>
                  </m:oMathPara>
                </a14:m>
                <a:endParaRPr lang="en-US" sz="3200" b="1" dirty="0">
                  <a:solidFill>
                    <a:schemeClr val="tx1">
                      <a:lumMod val="75000"/>
                      <a:lumOff val="25000"/>
                    </a:schemeClr>
                  </a:solidFill>
                </a:endParaRPr>
              </a:p>
              <a:p>
                <a:pPr>
                  <a:spcAft>
                    <a:spcPts val="600"/>
                  </a:spcAft>
                </a:pPr>
                <a:endParaRPr lang="en-US" sz="2400" dirty="0" smtClean="0">
                  <a:solidFill>
                    <a:schemeClr val="tx1">
                      <a:lumMod val="75000"/>
                      <a:lumOff val="25000"/>
                    </a:schemeClr>
                  </a:solidFill>
                </a:endParaRPr>
              </a:p>
              <a:p>
                <a:pPr>
                  <a:spcAft>
                    <a:spcPts val="600"/>
                  </a:spcAft>
                </a:pPr>
                <a:r>
                  <a:rPr lang="en-US" sz="2400" dirty="0" smtClean="0">
                    <a:solidFill>
                      <a:schemeClr val="tx1">
                        <a:lumMod val="75000"/>
                        <a:lumOff val="25000"/>
                      </a:schemeClr>
                    </a:solidFill>
                  </a:rPr>
                  <a:t> </a:t>
                </a:r>
              </a:p>
              <a:p>
                <a:pPr>
                  <a:spcAft>
                    <a:spcPts val="600"/>
                  </a:spcAft>
                </a:pPr>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3415" y="1177758"/>
                <a:ext cx="10452894" cy="4948722"/>
              </a:xfrm>
              <a:blipFill rotWithShape="0">
                <a:blip r:embed="rId3"/>
                <a:stretch>
                  <a:fillRect l="-933" t="-9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62</a:t>
            </a:fld>
            <a:endParaRPr lang="en-US"/>
          </a:p>
        </p:txBody>
      </p:sp>
    </p:spTree>
    <p:extLst>
      <p:ext uri="{BB962C8B-B14F-4D97-AF65-F5344CB8AC3E}">
        <p14:creationId xmlns:p14="http://schemas.microsoft.com/office/powerpoint/2010/main" val="58126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25476" y="2274982"/>
            <a:ext cx="11545299" cy="2984904"/>
            <a:chOff x="125476" y="2787942"/>
            <a:chExt cx="11545299" cy="2984904"/>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558" t="3453" r="7775" b="1546"/>
            <a:stretch/>
          </p:blipFill>
          <p:spPr>
            <a:xfrm>
              <a:off x="7897672" y="2787942"/>
              <a:ext cx="3773103" cy="292608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8291" t="4489" r="7399" b="1393"/>
            <a:stretch/>
          </p:blipFill>
          <p:spPr>
            <a:xfrm>
              <a:off x="3902625" y="2787942"/>
              <a:ext cx="3995047" cy="2973058"/>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1111" t="5000" r="8887" b="1250"/>
            <a:stretch/>
          </p:blipFill>
          <p:spPr>
            <a:xfrm>
              <a:off x="125476" y="2787942"/>
              <a:ext cx="3820677" cy="2984904"/>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63</a:t>
            </a:fld>
            <a:endParaRPr lang="en-US"/>
          </a:p>
        </p:txBody>
      </p:sp>
      <p:sp>
        <p:nvSpPr>
          <p:cNvPr id="18" name="Content Placeholder 2"/>
          <p:cNvSpPr txBox="1">
            <a:spLocks/>
          </p:cNvSpPr>
          <p:nvPr/>
        </p:nvSpPr>
        <p:spPr>
          <a:xfrm>
            <a:off x="632693" y="390523"/>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Now we can answer the question, ’how significant are the predictors?’ Here we show the same analysis for all three predictors. </a:t>
            </a:r>
          </a:p>
          <a:p>
            <a:r>
              <a:rPr lang="en-US" sz="2400" dirty="0" smtClean="0"/>
              <a:t>This </a:t>
            </a:r>
            <a:r>
              <a:rPr lang="en-US" sz="2400" dirty="0"/>
              <a:t>is called hypothesis testing which we will visit again later </a:t>
            </a:r>
            <a:r>
              <a:rPr lang="en-US" sz="2400" dirty="0" smtClean="0"/>
              <a:t>in this adventure together.</a:t>
            </a:r>
            <a:endParaRPr lang="en-US" sz="2400" dirty="0"/>
          </a:p>
        </p:txBody>
      </p:sp>
    </p:spTree>
    <p:extLst>
      <p:ext uri="{BB962C8B-B14F-4D97-AF65-F5344CB8AC3E}">
        <p14:creationId xmlns:p14="http://schemas.microsoft.com/office/powerpoint/2010/main" val="3785796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972937" y="1143155"/>
                <a:ext cx="10989213" cy="1938992"/>
              </a:xfrm>
              <a:prstGeom prst="rect">
                <a:avLst/>
              </a:prstGeom>
              <a:noFill/>
            </p:spPr>
            <p:txBody>
              <a:bodyPr wrap="square" rtlCol="0">
                <a:spAutoFit/>
              </a:bodyPr>
              <a:lstStyle/>
              <a:p>
                <a:r>
                  <a:rPr lang="en-US" sz="2400" dirty="0" smtClean="0">
                    <a:latin typeface="Karla" charset="0"/>
                    <a:ea typeface="Karla" charset="0"/>
                    <a:cs typeface="Karla" charset="0"/>
                  </a:rPr>
                  <a:t>We have discussed finding the importance of predictors, by determining the cumulative distribution from </a:t>
                </a:r>
                <a14:m>
                  <m:oMath xmlns:m="http://schemas.openxmlformats.org/officeDocument/2006/math">
                    <m:r>
                      <a:rPr lang="en-US" sz="2400" i="1" smtClean="0">
                        <a:latin typeface="Cambria Math" charset="0"/>
                        <a:ea typeface="Cambria Math" charset="0"/>
                        <a:cs typeface="Cambria Math" charset="0"/>
                      </a:rPr>
                      <m:t>∞</m:t>
                    </m:r>
                  </m:oMath>
                </a14:m>
                <a:r>
                  <a:rPr lang="en-US" sz="2400" dirty="0" smtClean="0">
                    <a:latin typeface="Karla" charset="0"/>
                    <a:ea typeface="Karla" charset="0"/>
                    <a:cs typeface="Karla" charset="0"/>
                  </a:rPr>
                  <a:t> to 0.</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7" y="1143155"/>
                <a:ext cx="10989213" cy="1938992"/>
              </a:xfrm>
              <a:prstGeom prst="rect">
                <a:avLst/>
              </a:prstGeom>
              <a:blipFill rotWithShape="0">
                <a:blip r:embed="rId3"/>
                <a:stretch>
                  <a:fillRect l="-888" t="-2516" b="-6289"/>
                </a:stretch>
              </a:blipFill>
            </p:spPr>
            <p:txBody>
              <a:bodyPr/>
              <a:lstStyle/>
              <a:p>
                <a:r>
                  <a:rPr lang="en-US">
                    <a:noFill/>
                  </a:rPr>
                  <a:t> </a:t>
                </a:r>
              </a:p>
            </p:txBody>
          </p:sp>
        </mc:Fallback>
      </mc:AlternateContent>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0558" t="3453" r="7775" b="1546"/>
          <a:stretch/>
        </p:blipFill>
        <p:spPr>
          <a:xfrm>
            <a:off x="3013023" y="2294004"/>
            <a:ext cx="5167327" cy="4007315"/>
          </a:xfrm>
          <a:prstGeom prst="rect">
            <a:avLst/>
          </a:prstGeom>
        </p:spPr>
      </p:pic>
    </p:spTree>
    <p:extLst>
      <p:ext uri="{BB962C8B-B14F-4D97-AF65-F5344CB8AC3E}">
        <p14:creationId xmlns:p14="http://schemas.microsoft.com/office/powerpoint/2010/main" val="8982031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972938" y="1143155"/>
                <a:ext cx="10567852" cy="1658146"/>
              </a:xfrm>
              <a:prstGeom prst="rect">
                <a:avLst/>
              </a:prstGeom>
              <a:noFill/>
            </p:spPr>
            <p:txBody>
              <a:bodyPr wrap="square" rtlCol="0">
                <a:spAutoFit/>
              </a:bodyPr>
              <a:lstStyle/>
              <a:p>
                <a:r>
                  <a:rPr lang="en-US" sz="2400" dirty="0" smtClean="0">
                    <a:latin typeface="Karla" charset="0"/>
                    <a:ea typeface="Karla" charset="0"/>
                    <a:cs typeface="Karla" charset="0"/>
                  </a:rPr>
                  <a:t>This is equivalent in looking the distance of the estimated value of the coefficient in units of SE(</a:t>
                </a:r>
                <a14:m>
                  <m:oMath xmlns:m="http://schemas.openxmlformats.org/officeDocument/2006/math">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oMath>
                </a14:m>
                <a:r>
                  <a:rPr lang="en-US" sz="2400" dirty="0" smtClean="0">
                    <a:latin typeface="Karla" charset="0"/>
                    <a:ea typeface="Karla" charset="0"/>
                    <a:cs typeface="Karla" charset="0"/>
                  </a:rPr>
                  <a:t>) =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𝜎</m:t>
                        </m:r>
                      </m:e>
                      <m:sub>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sub>
                    </m:sSub>
                  </m:oMath>
                </a14:m>
                <a:r>
                  <a:rPr lang="en-US" sz="2400" dirty="0" smtClean="0">
                    <a:latin typeface="Karla" charset="0"/>
                    <a:ea typeface="Karla" charset="0"/>
                    <a:cs typeface="Karla" charset="0"/>
                  </a:rPr>
                  <a:t>. </a:t>
                </a: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8" y="1143155"/>
                <a:ext cx="10567852" cy="1658146"/>
              </a:xfrm>
              <a:prstGeom prst="rect">
                <a:avLst/>
              </a:prstGeom>
              <a:blipFill rotWithShape="0">
                <a:blip r:embed="rId3"/>
                <a:stretch>
                  <a:fillRect l="-923" t="-2941" b="-5882"/>
                </a:stretch>
              </a:blipFill>
            </p:spPr>
            <p:txBody>
              <a:bodyPr/>
              <a:lstStyle/>
              <a:p>
                <a:r>
                  <a:rPr lang="en-US">
                    <a:noFill/>
                  </a:rPr>
                  <a:t> </a:t>
                </a:r>
              </a:p>
            </p:txBody>
          </p:sp>
        </mc:Fallback>
      </mc:AlternateContent>
      <p:grpSp>
        <p:nvGrpSpPr>
          <p:cNvPr id="22" name="Group 21"/>
          <p:cNvGrpSpPr/>
          <p:nvPr/>
        </p:nvGrpSpPr>
        <p:grpSpPr>
          <a:xfrm>
            <a:off x="2838450" y="1801070"/>
            <a:ext cx="6515100" cy="4343400"/>
            <a:chOff x="2838450" y="2055901"/>
            <a:chExt cx="6515100" cy="434340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1" name="Straight Arrow Connector 10"/>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5"/>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6"/>
                  <a:stretch>
                    <a:fillRect b="-88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277256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solidFill>
                  <a:schemeClr val="bg1"/>
                </a:solidFill>
              </a:rPr>
              <a:t>Hypothesis Testing</a:t>
            </a:r>
            <a:endParaRPr lang="en-US" dirty="0">
              <a:solidFill>
                <a:schemeClr val="bg1"/>
              </a:solidFill>
            </a:endParaRP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2400" dirty="0" smtClean="0"/>
                  <a:t>Hypothesis testing </a:t>
                </a:r>
                <a:r>
                  <a:rPr lang="en-US" sz="2400" dirty="0"/>
                  <a:t>is a formal process through which we evaluate the validity of a statistical hypothesis by considering evidence for or against the hypothesis gathered by random sampling of the data. </a:t>
                </a:r>
                <a:endParaRPr lang="en-US" sz="2400" dirty="0" smtClean="0"/>
              </a:p>
              <a:p>
                <a:pPr marL="457200" indent="-457200">
                  <a:buFont typeface="+mj-lt"/>
                  <a:buAutoNum type="arabicPeriod"/>
                </a:pPr>
                <a:r>
                  <a:rPr lang="en-US" sz="2400" dirty="0" smtClean="0"/>
                  <a:t>State </a:t>
                </a:r>
                <a:r>
                  <a:rPr lang="en-US" sz="2400" dirty="0"/>
                  <a:t>the hypotheses, typically a </a:t>
                </a:r>
                <a:r>
                  <a:rPr lang="en-US" sz="2400" b="1" dirty="0" smtClean="0"/>
                  <a:t>null hypothesis</a:t>
                </a:r>
                <a:r>
                  <a:rPr lang="en-US" sz="2400" dirty="0" smtClean="0"/>
                  <a:t>, </a:t>
                </a:r>
                <a14:m>
                  <m:oMath xmlns:m="http://schemas.openxmlformats.org/officeDocument/2006/math">
                    <m:sSub>
                      <m:sSubPr>
                        <m:ctrlPr>
                          <a:rPr lang="en-US" sz="2400" i="1" smtClean="0">
                            <a:latin typeface="Cambria Math" charset="0"/>
                          </a:rPr>
                        </m:ctrlPr>
                      </m:sSubPr>
                      <m:e>
                        <m:r>
                          <a:rPr lang="en-US" sz="2400" b="0" i="1" smtClean="0">
                            <a:latin typeface="Cambria Math" charset="0"/>
                          </a:rPr>
                          <m:t>𝐻</m:t>
                        </m:r>
                      </m:e>
                      <m:sub>
                        <m:r>
                          <a:rPr lang="en-US" sz="2400" b="0" i="1" smtClean="0">
                            <a:latin typeface="Cambria Math" charset="0"/>
                          </a:rPr>
                          <m:t>0</m:t>
                        </m:r>
                      </m:sub>
                    </m:sSub>
                  </m:oMath>
                </a14:m>
                <a:r>
                  <a:rPr lang="en-US" sz="2400" dirty="0" smtClean="0"/>
                  <a:t> and </a:t>
                </a:r>
                <a:r>
                  <a:rPr lang="en-US" sz="2400" dirty="0"/>
                  <a:t>an </a:t>
                </a:r>
                <a:r>
                  <a:rPr lang="en-US" sz="2400" b="1" dirty="0" smtClean="0"/>
                  <a:t>alternative hypothesis</a:t>
                </a:r>
                <a:r>
                  <a:rPr lang="en-US" sz="2400" dirty="0" smtClean="0"/>
                  <a: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b="0" i="1" smtClean="0">
                            <a:latin typeface="Cambria Math" charset="0"/>
                          </a:rPr>
                          <m:t>1</m:t>
                        </m:r>
                      </m:sub>
                    </m:sSub>
                  </m:oMath>
                </a14:m>
                <a:r>
                  <a:rPr lang="en-US" sz="2400" dirty="0" smtClean="0"/>
                  <a:t>, </a:t>
                </a:r>
                <a:r>
                  <a:rPr lang="en-US" sz="2400" dirty="0"/>
                  <a:t>that is the negation of the former. </a:t>
                </a:r>
                <a:endParaRPr lang="en-US" sz="2400" dirty="0" smtClean="0"/>
              </a:p>
              <a:p>
                <a:pPr marL="457200" indent="-457200">
                  <a:buFont typeface="+mj-lt"/>
                  <a:buAutoNum type="arabicPeriod"/>
                </a:pPr>
                <a:r>
                  <a:rPr lang="en-US" sz="2400" dirty="0" smtClean="0"/>
                  <a:t>Choose </a:t>
                </a:r>
                <a:r>
                  <a:rPr lang="en-US" sz="2400" dirty="0"/>
                  <a:t>a type of analysis, i.e. how to use sample data to evaluate the null hypothesis. Typically this involves choosing a </a:t>
                </a:r>
                <a:r>
                  <a:rPr lang="en-US" sz="2400" b="1" dirty="0"/>
                  <a:t>single test statistic</a:t>
                </a:r>
                <a:r>
                  <a:rPr lang="en-US" sz="2400" dirty="0" smtClean="0"/>
                  <a:t>.</a:t>
                </a:r>
              </a:p>
              <a:p>
                <a:pPr marL="457200" indent="-457200">
                  <a:buFont typeface="+mj-lt"/>
                  <a:buAutoNum type="arabicPeriod"/>
                </a:pPr>
                <a:r>
                  <a:rPr lang="en-US" sz="2400" b="1" dirty="0" smtClean="0"/>
                  <a:t>Sample</a:t>
                </a:r>
                <a:r>
                  <a:rPr lang="en-US" sz="2400" dirty="0" smtClean="0"/>
                  <a:t> </a:t>
                </a:r>
                <a:r>
                  <a:rPr lang="en-US" sz="2400" dirty="0"/>
                  <a:t>data and compute the test </a:t>
                </a:r>
                <a:r>
                  <a:rPr lang="en-US" sz="2400" dirty="0" smtClean="0"/>
                  <a:t>statistic.</a:t>
                </a:r>
              </a:p>
              <a:p>
                <a:pPr marL="457200" indent="-457200">
                  <a:buFont typeface="+mj-lt"/>
                  <a:buAutoNum type="arabicPeriod"/>
                </a:pPr>
                <a:r>
                  <a:rPr lang="en-US" sz="2400" dirty="0" smtClean="0"/>
                  <a:t>Use </a:t>
                </a:r>
                <a:r>
                  <a:rPr lang="en-US" sz="2400" dirty="0"/>
                  <a:t>the value of the test statistic to either </a:t>
                </a:r>
                <a:r>
                  <a:rPr lang="en-US" sz="2400" b="1" dirty="0"/>
                  <a:t>reject</a:t>
                </a:r>
                <a:r>
                  <a:rPr lang="en-US" sz="2400" dirty="0"/>
                  <a:t> or </a:t>
                </a:r>
                <a:r>
                  <a:rPr lang="en-US" sz="2400" b="1" dirty="0"/>
                  <a:t>not reject</a:t>
                </a:r>
                <a:r>
                  <a:rPr lang="en-US" sz="2400" dirty="0"/>
                  <a:t> the null hypothesis</a:t>
                </a:r>
                <a:r>
                  <a:rPr lang="en-US" sz="2400" dirty="0" smtClean="0"/>
                  <a:t>.</a:t>
                </a:r>
                <a:endParaRPr lang="en-US" sz="2400"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3415" y="1058824"/>
                <a:ext cx="10327008" cy="5012192"/>
              </a:xfrm>
              <a:blipFill rotWithShape="0">
                <a:blip r:embed="rId2"/>
                <a:stretch>
                  <a:fillRect l="-945" t="-973" r="-1594"/>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59937555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983807"/>
                <a:ext cx="10567852" cy="5426101"/>
              </a:xfrm>
              <a:prstGeom prst="rect">
                <a:avLst/>
              </a:prstGeom>
              <a:noFill/>
            </p:spPr>
            <p:txBody>
              <a:bodyPr wrap="square" rtlCol="0">
                <a:spAutoFit/>
              </a:bodyPr>
              <a:lstStyle/>
              <a:p>
                <a:pPr>
                  <a:spcAft>
                    <a:spcPts val="1200"/>
                  </a:spcAft>
                </a:pPr>
                <a:r>
                  <a:rPr lang="en-US" sz="2400" b="1" dirty="0" smtClean="0">
                    <a:solidFill>
                      <a:schemeClr val="tx1">
                        <a:lumMod val="75000"/>
                        <a:lumOff val="25000"/>
                      </a:schemeClr>
                    </a:solidFill>
                    <a:latin typeface="Karla" charset="0"/>
                    <a:ea typeface="Karla" charset="0"/>
                    <a:cs typeface="Karla" charset="0"/>
                  </a:rPr>
                  <a:t>1. State Hypothesis:</a:t>
                </a:r>
              </a:p>
              <a:p>
                <a:pPr lvl="1">
                  <a:spcAft>
                    <a:spcPts val="1200"/>
                  </a:spcAft>
                </a:pPr>
                <a:r>
                  <a:rPr lang="en-US" sz="2400" b="1" dirty="0" smtClean="0">
                    <a:solidFill>
                      <a:srgbClr val="C00000"/>
                    </a:solidFill>
                    <a:latin typeface="Karla" charset="0"/>
                    <a:ea typeface="Karla" charset="0"/>
                    <a:cs typeface="Karla" charset="0"/>
                  </a:rPr>
                  <a:t>Null hypothesis:  </a:t>
                </a:r>
              </a:p>
              <a:p>
                <a:pPr lvl="1">
                  <a:spcAft>
                    <a:spcPts val="1200"/>
                  </a:spcAft>
                </a:pPr>
                <a:r>
                  <a:rPr lang="en-US" sz="2400" dirty="0" smtClean="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0</m:t>
                        </m:r>
                      </m:sub>
                    </m:sSub>
                  </m:oMath>
                </a14:m>
                <a:r>
                  <a:rPr lang="en-US" sz="2400" dirty="0" smtClean="0">
                    <a:solidFill>
                      <a:schemeClr val="tx1">
                        <a:lumMod val="75000"/>
                        <a:lumOff val="25000"/>
                      </a:schemeClr>
                    </a:solidFill>
                    <a:latin typeface="Karla" charset="0"/>
                    <a:ea typeface="Karla" charset="0"/>
                    <a:cs typeface="Karla" charset="0"/>
                  </a:rPr>
                  <a:t>: There is no relation between </a:t>
                </a:r>
                <a:r>
                  <a:rPr lang="en-US" sz="2400" i="1" dirty="0" smtClean="0">
                    <a:solidFill>
                      <a:schemeClr val="tx1">
                        <a:lumMod val="75000"/>
                        <a:lumOff val="25000"/>
                      </a:schemeClr>
                    </a:solidFill>
                    <a:latin typeface="Karla" charset="0"/>
                    <a:ea typeface="Karla" charset="0"/>
                    <a:cs typeface="Karla" charset="0"/>
                  </a:rPr>
                  <a:t>X</a:t>
                </a:r>
                <a:r>
                  <a:rPr lang="en-US" sz="2400" dirty="0" smtClean="0">
                    <a:solidFill>
                      <a:schemeClr val="tx1">
                        <a:lumMod val="75000"/>
                        <a:lumOff val="25000"/>
                      </a:schemeClr>
                    </a:solidFill>
                    <a:latin typeface="Karla" charset="0"/>
                    <a:ea typeface="Karla" charset="0"/>
                    <a:cs typeface="Karla" charset="0"/>
                  </a:rPr>
                  <a:t> and </a:t>
                </a:r>
                <a:r>
                  <a:rPr lang="en-US" sz="2400" i="1" dirty="0" smtClean="0">
                    <a:solidFill>
                      <a:schemeClr val="tx1">
                        <a:lumMod val="75000"/>
                        <a:lumOff val="25000"/>
                      </a:schemeClr>
                    </a:solidFill>
                    <a:latin typeface="Karla" charset="0"/>
                    <a:ea typeface="Karla" charset="0"/>
                    <a:cs typeface="Karla" charset="0"/>
                  </a:rPr>
                  <a:t>Y</a:t>
                </a:r>
                <a:r>
                  <a:rPr lang="en-US" sz="2400" dirty="0" smtClean="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a:p>
                <a:pPr lvl="1">
                  <a:spcAft>
                    <a:spcPts val="1200"/>
                  </a:spcAft>
                </a:pPr>
                <a:r>
                  <a:rPr lang="en-US" sz="2400" b="1" dirty="0" smtClean="0">
                    <a:solidFill>
                      <a:srgbClr val="C00000"/>
                    </a:solidFill>
                    <a:latin typeface="Karla" charset="0"/>
                    <a:ea typeface="Karla" charset="0"/>
                    <a:cs typeface="Karla" charset="0"/>
                  </a:rPr>
                  <a:t>The alternative:</a:t>
                </a:r>
              </a:p>
              <a:p>
                <a:pPr lvl="1">
                  <a:spcAft>
                    <a:spcPts val="1200"/>
                  </a:spcAft>
                </a:pP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ea typeface="Karla" charset="0"/>
                    <a:cs typeface="Karla" charset="0"/>
                  </a:rPr>
                  <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𝑎</m:t>
                        </m:r>
                      </m:sub>
                    </m:sSub>
                  </m:oMath>
                </a14:m>
                <a:r>
                  <a:rPr lang="en-US" sz="2400" dirty="0">
                    <a:solidFill>
                      <a:schemeClr val="tx1">
                        <a:lumMod val="75000"/>
                        <a:lumOff val="25000"/>
                      </a:schemeClr>
                    </a:solidFill>
                    <a:latin typeface="Karla" charset="0"/>
                    <a:ea typeface="Karla" charset="0"/>
                    <a:cs typeface="Karla" charset="0"/>
                  </a:rPr>
                  <a:t>: There is </a:t>
                </a:r>
                <a:r>
                  <a:rPr lang="en-US" sz="2400" dirty="0" smtClean="0">
                    <a:solidFill>
                      <a:schemeClr val="tx1">
                        <a:lumMod val="75000"/>
                        <a:lumOff val="25000"/>
                      </a:schemeClr>
                    </a:solidFill>
                    <a:latin typeface="Karla" charset="0"/>
                    <a:ea typeface="Karla" charset="0"/>
                    <a:cs typeface="Karla" charset="0"/>
                  </a:rPr>
                  <a:t>some relation </a:t>
                </a:r>
                <a:r>
                  <a:rPr lang="en-US" sz="2400" dirty="0">
                    <a:solidFill>
                      <a:schemeClr val="tx1">
                        <a:lumMod val="75000"/>
                        <a:lumOff val="25000"/>
                      </a:schemeClr>
                    </a:solidFill>
                    <a:latin typeface="Karla" charset="0"/>
                    <a:ea typeface="Karla" charset="0"/>
                    <a:cs typeface="Karla" charset="0"/>
                  </a:rPr>
                  <a:t>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smtClean="0">
                    <a:solidFill>
                      <a:schemeClr val="tx1">
                        <a:lumMod val="75000"/>
                        <a:lumOff val="25000"/>
                      </a:schemeClr>
                    </a:solidFill>
                    <a:latin typeface="Karla" charset="0"/>
                    <a:ea typeface="Karla" charset="0"/>
                    <a:cs typeface="Karla" charset="0"/>
                  </a:rPr>
                  <a:t>2:  </a:t>
                </a:r>
                <a:r>
                  <a:rPr lang="en-US" sz="2400" b="1" dirty="0" smtClean="0">
                    <a:solidFill>
                      <a:schemeClr val="tx1">
                        <a:lumMod val="75000"/>
                        <a:lumOff val="25000"/>
                      </a:schemeClr>
                    </a:solidFill>
                    <a:latin typeface="Karla" charset="0"/>
                    <a:ea typeface="Karla" charset="0"/>
                    <a:cs typeface="Karla" charset="0"/>
                  </a:rPr>
                  <a:t>Choose test statistics</a:t>
                </a:r>
              </a:p>
              <a:p>
                <a:pPr marL="457200">
                  <a:spcAft>
                    <a:spcPts val="1200"/>
                  </a:spcAft>
                </a:pP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test the null hypothesis, we need to determine </a:t>
                </a:r>
                <a:r>
                  <a:rPr lang="en-US" sz="2400" dirty="0" smtClean="0">
                    <a:solidFill>
                      <a:schemeClr val="tx1">
                        <a:lumMod val="75000"/>
                        <a:lumOff val="25000"/>
                      </a:schemeClr>
                    </a:solidFill>
                    <a:latin typeface="Karla" charset="0"/>
                    <a:ea typeface="Karla" charset="0"/>
                    <a:cs typeface="Karla" charset="0"/>
                  </a:rPr>
                  <a:t>whether, </a:t>
                </a:r>
                <a:r>
                  <a:rPr lang="en-US" sz="2400" dirty="0">
                    <a:solidFill>
                      <a:schemeClr val="tx1">
                        <a:lumMod val="75000"/>
                        <a:lumOff val="25000"/>
                      </a:schemeClr>
                    </a:solidFill>
                    <a:latin typeface="Karla" charset="0"/>
                    <a:ea typeface="Karla" charset="0"/>
                    <a:cs typeface="Karla" charset="0"/>
                  </a:rPr>
                  <a:t>our estimate </a:t>
                </a:r>
                <a:r>
                  <a:rPr lang="en-US" sz="2400" dirty="0" smtClean="0">
                    <a:solidFill>
                      <a:schemeClr val="tx1">
                        <a:lumMod val="75000"/>
                        <a:lumOff val="25000"/>
                      </a:schemeClr>
                    </a:solidFill>
                    <a:latin typeface="Karla" charset="0"/>
                    <a:ea typeface="Karla" charset="0"/>
                    <a:cs typeface="Karla" charset="0"/>
                  </a:rPr>
                  <a:t>for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sufficiently far from zero that we can be confident that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a:t>
                </a:r>
                <a:r>
                  <a:rPr lang="en-US" sz="2400" dirty="0" smtClean="0">
                    <a:solidFill>
                      <a:schemeClr val="tx1">
                        <a:lumMod val="75000"/>
                        <a:lumOff val="25000"/>
                      </a:schemeClr>
                    </a:solidFill>
                    <a:latin typeface="Karla" charset="0"/>
                    <a:ea typeface="Karla" charset="0"/>
                    <a:cs typeface="Karla" charset="0"/>
                  </a:rPr>
                  <a:t>non-zero. We use the following test statistic: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2074" y="983807"/>
                <a:ext cx="10567852" cy="5426101"/>
              </a:xfrm>
              <a:prstGeom prst="rect">
                <a:avLst/>
              </a:prstGeom>
              <a:blipFill rotWithShape="0">
                <a:blip r:embed="rId3"/>
                <a:stretch>
                  <a:fillRect l="-865" t="-899"/>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925310" y="5404068"/>
            <a:ext cx="1849120" cy="1005840"/>
          </a:xfrm>
          <a:prstGeom prst="rect">
            <a:avLst/>
          </a:prstGeom>
        </p:spPr>
      </p:pic>
    </p:spTree>
    <p:extLst>
      <p:ext uri="{BB962C8B-B14F-4D97-AF65-F5344CB8AC3E}">
        <p14:creationId xmlns:p14="http://schemas.microsoft.com/office/powerpoint/2010/main" val="20066820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1308046"/>
                <a:ext cx="10567852" cy="4748992"/>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3. </a:t>
                </a:r>
                <a:r>
                  <a:rPr lang="en-US" sz="2400" b="1" dirty="0" smtClean="0">
                    <a:solidFill>
                      <a:schemeClr val="tx1">
                        <a:lumMod val="75000"/>
                        <a:lumOff val="25000"/>
                      </a:schemeClr>
                    </a:solidFill>
                    <a:latin typeface="Karla" charset="0"/>
                    <a:ea typeface="Karla" charset="0"/>
                    <a:cs typeface="Karla" charset="0"/>
                  </a:rPr>
                  <a:t>Sample</a:t>
                </a:r>
                <a:r>
                  <a:rPr lang="en-US" sz="2400" dirty="0" smtClean="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Using </a:t>
                </a:r>
                <a:r>
                  <a:rPr lang="en-US" sz="2400" dirty="0">
                    <a:solidFill>
                      <a:schemeClr val="tx1">
                        <a:lumMod val="75000"/>
                        <a:lumOff val="25000"/>
                      </a:schemeClr>
                    </a:solidFill>
                    <a:latin typeface="Karla" charset="0"/>
                    <a:ea typeface="Karla" charset="0"/>
                    <a:cs typeface="Karla" charset="0"/>
                  </a:rPr>
                  <a:t>bootstrap we can estimate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a:solidFill>
                          <a:schemeClr val="tx1">
                            <a:lumMod val="75000"/>
                            <a:lumOff val="25000"/>
                          </a:schemeClr>
                        </a:solidFill>
                        <a:latin typeface="Cambria Math" charset="0"/>
                        <a:ea typeface="Karla" charset="0"/>
                        <a:cs typeface="Karla" charset="0"/>
                      </a:rPr>
                      <m:t>.</m:t>
                    </m:r>
                  </m:oMath>
                </a14:m>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smtClean="0">
                    <a:solidFill>
                      <a:schemeClr val="tx1">
                        <a:lumMod val="75000"/>
                        <a:lumOff val="25000"/>
                      </a:schemeClr>
                    </a:solidFill>
                    <a:latin typeface="Karla" charset="0"/>
                    <a:ea typeface="Karla" charset="0"/>
                    <a:cs typeface="Karla" charset="0"/>
                  </a:rPr>
                  <a:t>4. </a:t>
                </a:r>
                <a:r>
                  <a:rPr lang="en-US" sz="2400" b="1" dirty="0" smtClean="0">
                    <a:solidFill>
                      <a:schemeClr val="tx1">
                        <a:lumMod val="75000"/>
                        <a:lumOff val="25000"/>
                      </a:schemeClr>
                    </a:solidFill>
                    <a:latin typeface="Karla" charset="0"/>
                    <a:ea typeface="Karla" charset="0"/>
                    <a:cs typeface="Karla" charset="0"/>
                  </a:rPr>
                  <a:t>Reject or not reject the hypothesis:  </a:t>
                </a:r>
              </a:p>
              <a:p>
                <a:pPr>
                  <a:spcAft>
                    <a:spcPts val="1200"/>
                  </a:spcAft>
                </a:pPr>
                <a:r>
                  <a:rPr lang="en-US" sz="2400" dirty="0" smtClean="0">
                    <a:solidFill>
                      <a:schemeClr val="tx1">
                        <a:lumMod val="75000"/>
                        <a:lumOff val="25000"/>
                      </a:schemeClr>
                    </a:solidFill>
                    <a:latin typeface="Karla" charset="0"/>
                    <a:ea typeface="Karla" charset="0"/>
                    <a:cs typeface="Karla" charset="0"/>
                  </a:rPr>
                  <a:t>If </a:t>
                </a:r>
                <a:r>
                  <a:rPr lang="en-US" sz="2400" dirty="0">
                    <a:solidFill>
                      <a:schemeClr val="tx1">
                        <a:lumMod val="75000"/>
                        <a:lumOff val="25000"/>
                      </a:schemeClr>
                    </a:solidFill>
                    <a:latin typeface="Karla" charset="0"/>
                    <a:ea typeface="Karla" charset="0"/>
                    <a:cs typeface="Karla" charset="0"/>
                  </a:rPr>
                  <a:t>there is really no relationship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 then we expect that </a:t>
                </a:r>
                <a:r>
                  <a:rPr lang="en-US" sz="2400" dirty="0" smtClean="0">
                    <a:solidFill>
                      <a:schemeClr val="tx1">
                        <a:lumMod val="75000"/>
                        <a:lumOff val="25000"/>
                      </a:schemeClr>
                    </a:solidFill>
                    <a:latin typeface="Karla" charset="0"/>
                    <a:ea typeface="Karla" charset="0"/>
                    <a:cs typeface="Karla" charset="0"/>
                  </a:rPr>
                  <a:t>will have a </a:t>
                </a:r>
                <a:r>
                  <a:rPr lang="en-US" sz="2400" i="1" dirty="0" smtClean="0">
                    <a:solidFill>
                      <a:schemeClr val="tx1">
                        <a:lumMod val="75000"/>
                        <a:lumOff val="25000"/>
                      </a:schemeClr>
                    </a:solidFill>
                    <a:latin typeface="Karla" charset="0"/>
                    <a:ea typeface="Karla" charset="0"/>
                    <a:cs typeface="Karla" charset="0"/>
                  </a:rPr>
                  <a:t>t-distribution </a:t>
                </a:r>
                <a:r>
                  <a:rPr lang="en-US" sz="2400" i="1" dirty="0">
                    <a:solidFill>
                      <a:schemeClr val="tx1">
                        <a:lumMod val="75000"/>
                        <a:lumOff val="25000"/>
                      </a:schemeClr>
                    </a:solidFill>
                    <a:latin typeface="Karla" charset="0"/>
                    <a:ea typeface="Karla" charset="0"/>
                    <a:cs typeface="Karla" charset="0"/>
                  </a:rPr>
                  <a:t>with </a:t>
                </a:r>
                <a:r>
                  <a:rPr lang="en-US" sz="2400" i="1" dirty="0" smtClean="0">
                    <a:solidFill>
                      <a:schemeClr val="tx1">
                        <a:lumMod val="75000"/>
                        <a:lumOff val="25000"/>
                      </a:schemeClr>
                    </a:solidFill>
                    <a:latin typeface="Karla" charset="0"/>
                    <a:ea typeface="Karla" charset="0"/>
                    <a:cs typeface="Karla" charset="0"/>
                  </a:rPr>
                  <a:t>n-2 </a:t>
                </a:r>
                <a:r>
                  <a:rPr lang="en-US" sz="2400" i="1" dirty="0">
                    <a:solidFill>
                      <a:schemeClr val="tx1">
                        <a:lumMod val="75000"/>
                        <a:lumOff val="25000"/>
                      </a:schemeClr>
                    </a:solidFill>
                    <a:latin typeface="Karla" charset="0"/>
                    <a:ea typeface="Karla" charset="0"/>
                    <a:cs typeface="Karla" charset="0"/>
                  </a:rPr>
                  <a:t>degrees </a:t>
                </a:r>
                <a:r>
                  <a:rPr lang="en-US" sz="2400" dirty="0">
                    <a:solidFill>
                      <a:schemeClr val="tx1">
                        <a:lumMod val="75000"/>
                        <a:lumOff val="25000"/>
                      </a:schemeClr>
                    </a:solidFill>
                    <a:latin typeface="Karla" charset="0"/>
                    <a:ea typeface="Karla" charset="0"/>
                    <a:cs typeface="Karla" charset="0"/>
                  </a:rPr>
                  <a:t>of freedom. </a:t>
                </a: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T</a:t>
                </a:r>
                <a:r>
                  <a:rPr lang="en-US" sz="2400" dirty="0" smtClean="0">
                    <a:solidFill>
                      <a:schemeClr val="tx1">
                        <a:lumMod val="75000"/>
                        <a:lumOff val="25000"/>
                      </a:schemeClr>
                    </a:solidFill>
                    <a:latin typeface="Karla" charset="0"/>
                    <a:ea typeface="Karla" charset="0"/>
                    <a:cs typeface="Karla" charset="0"/>
                  </a:rPr>
                  <a:t>o </a:t>
                </a:r>
                <a:r>
                  <a:rPr lang="en-US" sz="2400" dirty="0">
                    <a:solidFill>
                      <a:schemeClr val="tx1">
                        <a:lumMod val="75000"/>
                        <a:lumOff val="25000"/>
                      </a:schemeClr>
                    </a:solidFill>
                    <a:latin typeface="Karla" charset="0"/>
                    <a:ea typeface="Karla" charset="0"/>
                    <a:cs typeface="Karla" charset="0"/>
                  </a:rPr>
                  <a:t>compute the probability of observing any value equal </a:t>
                </a: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𝑡</m:t>
                    </m:r>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or larger, assuming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=0</m:t>
                    </m:r>
                  </m:oMath>
                </a14:m>
                <a:r>
                  <a:rPr lang="en-US" sz="2400" dirty="0" smtClean="0">
                    <a:solidFill>
                      <a:schemeClr val="tx1">
                        <a:lumMod val="75000"/>
                        <a:lumOff val="25000"/>
                      </a:schemeClr>
                    </a:solidFill>
                    <a:latin typeface="Karla" charset="0"/>
                    <a:ea typeface="Karla" charset="0"/>
                    <a:cs typeface="Karla" charset="0"/>
                  </a:rPr>
                  <a:t> is easy. </a:t>
                </a:r>
                <a:r>
                  <a:rPr lang="en-US" sz="2400" dirty="0">
                    <a:solidFill>
                      <a:schemeClr val="tx1">
                        <a:lumMod val="75000"/>
                        <a:lumOff val="25000"/>
                      </a:schemeClr>
                    </a:solidFill>
                    <a:latin typeface="Karla" charset="0"/>
                    <a:ea typeface="Karla" charset="0"/>
                    <a:cs typeface="Karla" charset="0"/>
                  </a:rPr>
                  <a:t>We call this probability the p-value. </a:t>
                </a:r>
                <a:endParaRPr lang="en-US" sz="2400" dirty="0" smtClean="0">
                  <a:solidFill>
                    <a:schemeClr val="tx1">
                      <a:lumMod val="75000"/>
                      <a:lumOff val="25000"/>
                    </a:schemeClr>
                  </a:solidFill>
                  <a:latin typeface="Karla" charset="0"/>
                  <a:ea typeface="Karla" charset="0"/>
                  <a:cs typeface="Karla" charset="0"/>
                </a:endParaRPr>
              </a:p>
              <a:p>
                <a:pPr lvl="1">
                  <a:spcAft>
                    <a:spcPts val="1200"/>
                  </a:spcAft>
                </a:pPr>
                <a:r>
                  <a:rPr lang="en-US" sz="2400" i="1" dirty="0" smtClean="0">
                    <a:solidFill>
                      <a:schemeClr val="tx1">
                        <a:lumMod val="75000"/>
                        <a:lumOff val="25000"/>
                      </a:schemeClr>
                    </a:solidFill>
                    <a:latin typeface="Karla" charset="0"/>
                    <a:ea typeface="Karla" charset="0"/>
                    <a:cs typeface="Karla" charset="0"/>
                  </a:rPr>
                  <a:t>a </a:t>
                </a:r>
                <a:r>
                  <a:rPr lang="en-US" sz="2400" i="1" dirty="0">
                    <a:solidFill>
                      <a:schemeClr val="tx1">
                        <a:lumMod val="75000"/>
                        <a:lumOff val="25000"/>
                      </a:schemeClr>
                    </a:solidFill>
                    <a:latin typeface="Karla" charset="0"/>
                    <a:ea typeface="Karla" charset="0"/>
                    <a:cs typeface="Karla" charset="0"/>
                  </a:rPr>
                  <a:t>small p-value indicates that it is unlikely to observe such a substantial association between the predictor and the response due to </a:t>
                </a:r>
                <a:r>
                  <a:rPr lang="en-US" sz="2400" i="1" dirty="0" smtClean="0">
                    <a:solidFill>
                      <a:schemeClr val="tx1">
                        <a:lumMod val="75000"/>
                        <a:lumOff val="25000"/>
                      </a:schemeClr>
                    </a:solidFill>
                    <a:latin typeface="Karla" charset="0"/>
                    <a:ea typeface="Karla" charset="0"/>
                    <a:cs typeface="Karla" charset="0"/>
                  </a:rPr>
                  <a:t>chance</a:t>
                </a:r>
              </a:p>
            </p:txBody>
          </p:sp>
        </mc:Choice>
        <mc:Fallback xmlns="">
          <p:sp>
            <p:nvSpPr>
              <p:cNvPr id="6" name="TextBox 5"/>
              <p:cNvSpPr txBox="1">
                <a:spLocks noRot="1" noChangeAspect="1" noMove="1" noResize="1" noEditPoints="1" noAdjustHandles="1" noChangeArrowheads="1" noChangeShapeType="1" noTextEdit="1"/>
              </p:cNvSpPr>
              <p:nvPr/>
            </p:nvSpPr>
            <p:spPr>
              <a:xfrm>
                <a:off x="812074" y="1308046"/>
                <a:ext cx="10567852" cy="4748992"/>
              </a:xfrm>
              <a:prstGeom prst="rect">
                <a:avLst/>
              </a:prstGeom>
              <a:blipFill rotWithShape="0">
                <a:blip r:embed="rId3"/>
                <a:stretch>
                  <a:fillRect l="-865" t="-1027" b="-2054"/>
                </a:stretch>
              </a:blipFill>
            </p:spPr>
            <p:txBody>
              <a:bodyPr/>
              <a:lstStyle/>
              <a:p>
                <a:r>
                  <a:rPr lang="en-US">
                    <a:noFill/>
                  </a:rPr>
                  <a:t> </a:t>
                </a:r>
              </a:p>
            </p:txBody>
          </p:sp>
        </mc:Fallback>
      </mc:AlternateContent>
    </p:spTree>
    <p:extLst>
      <p:ext uri="{BB962C8B-B14F-4D97-AF65-F5344CB8AC3E}">
        <p14:creationId xmlns:p14="http://schemas.microsoft.com/office/powerpoint/2010/main" val="1852875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8A5E98B-37A6-1849-A64A-0FF1F5F7CA7A}"/>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6</a:t>
            </a:fld>
            <a:endParaRPr lang="en-US"/>
          </a:p>
        </p:txBody>
      </p:sp>
      <p:sp>
        <p:nvSpPr>
          <p:cNvPr id="8" name="TextBox 7"/>
          <p:cNvSpPr txBox="1"/>
          <p:nvPr/>
        </p:nvSpPr>
        <p:spPr>
          <a:xfrm>
            <a:off x="655958" y="902522"/>
            <a:ext cx="2945037"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t>
            </a:r>
            <a:r>
              <a:rPr lang="en-US" sz="2400">
                <a:solidFill>
                  <a:schemeClr val="tx1">
                    <a:lumMod val="75000"/>
                    <a:lumOff val="25000"/>
                  </a:schemeClr>
                </a:solidFill>
                <a:latin typeface="Karla" charset="0"/>
                <a:ea typeface="Karla" charset="0"/>
                <a:cs typeface="Karla" charset="0"/>
              </a:rPr>
              <a:t>a given data set</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9129411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6" name="TextBox 5"/>
          <p:cNvSpPr txBox="1"/>
          <p:nvPr/>
        </p:nvSpPr>
        <p:spPr>
          <a:xfrm>
            <a:off x="812074" y="1308046"/>
            <a:ext cx="10567852" cy="984885"/>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P-values for all three predictors </a:t>
            </a:r>
            <a:r>
              <a:rPr lang="en-US" sz="2400" smtClean="0">
                <a:solidFill>
                  <a:schemeClr val="tx1">
                    <a:lumMod val="75000"/>
                    <a:lumOff val="25000"/>
                  </a:schemeClr>
                </a:solidFill>
                <a:latin typeface="Karla" charset="0"/>
                <a:ea typeface="Karla" charset="0"/>
                <a:cs typeface="Karla" charset="0"/>
              </a:rPr>
              <a:t>done independently</a:t>
            </a:r>
          </a:p>
          <a:p>
            <a:pPr>
              <a:spcAft>
                <a:spcPts val="1200"/>
              </a:spcAft>
            </a:pPr>
            <a:r>
              <a:rPr lang="en-US" sz="2400" smtClean="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21394814"/>
                  </p:ext>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100901" b="-207576"/>
                          </a:stretch>
                        </a:blipFill>
                      </a:tcPr>
                    </a:tc>
                    <a:tc>
                      <a:txBody>
                        <a:bodyPr/>
                        <a:lstStyle/>
                        <a:p>
                          <a:endParaRPr lang="en-US"/>
                        </a:p>
                      </a:txBody>
                      <a:tcPr>
                        <a:blipFill rotWithShape="0">
                          <a:blip r:embed="rId3"/>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630805925"/>
                  </p:ext>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100901" b="-207576"/>
                          </a:stretch>
                        </a:blipFill>
                      </a:tcPr>
                    </a:tc>
                    <a:tc>
                      <a:txBody>
                        <a:bodyPr/>
                        <a:lstStyle/>
                        <a:p>
                          <a:endParaRPr lang="en-US"/>
                        </a:p>
                      </a:txBody>
                      <a:tcPr>
                        <a:blipFill rotWithShape="0">
                          <a:blip r:embed="rId4"/>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569663537"/>
                  </p:ext>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5"/>
                          <a:stretch>
                            <a:fillRect l="-100450" t="-7576" r="-100901" b="-209091"/>
                          </a:stretch>
                        </a:blipFill>
                      </a:tcPr>
                    </a:tc>
                    <a:tc>
                      <a:txBody>
                        <a:bodyPr/>
                        <a:lstStyle/>
                        <a:p>
                          <a:endParaRPr lang="en-US"/>
                        </a:p>
                      </a:txBody>
                      <a:tcPr>
                        <a:blipFill rotWithShape="0">
                          <a:blip r:embed="rId5"/>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Tree>
    <p:extLst>
      <p:ext uri="{BB962C8B-B14F-4D97-AF65-F5344CB8AC3E}">
        <p14:creationId xmlns:p14="http://schemas.microsoft.com/office/powerpoint/2010/main" val="14501316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70</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1872"/>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1872"/>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endParaRPr lang="en-US" sz="2400" dirty="0" smtClean="0">
                  <a:latin typeface="Karla" charset="0"/>
                  <a:ea typeface="Karla" charset="0"/>
                  <a:cs typeface="Karla" charset="0"/>
                </a:endParaRPr>
              </a:p>
              <a:p>
                <a:pPr marL="342900" indent="-342900">
                  <a:spcBef>
                    <a:spcPts val="1872"/>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1872"/>
                  </a:spcBef>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Bootstrap</a:t>
                </a:r>
                <a:endParaRPr lang="en-US" sz="2400" dirty="0" smtClean="0">
                  <a:latin typeface="Karla" charset="0"/>
                  <a:ea typeface="Karla" charset="0"/>
                  <a:cs typeface="Karla" charset="0"/>
                </a:endParaRPr>
              </a:p>
              <a:p>
                <a:pPr marL="342900" indent="-342900">
                  <a:spcBef>
                    <a:spcPts val="1872"/>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Predictors </a:t>
                </a:r>
              </a:p>
              <a:p>
                <a:pPr>
                  <a:spcBef>
                    <a:spcPts val="0"/>
                  </a:spcBef>
                  <a:spcAft>
                    <a:spcPts val="600"/>
                  </a:spcAft>
                </a:pPr>
                <a:r>
                  <a:rPr lang="en-US" sz="2400" dirty="0">
                    <a:latin typeface="Karla" charset="0"/>
                    <a:ea typeface="Karla" charset="0"/>
                    <a:cs typeface="Karla" charset="0"/>
                  </a:rPr>
                  <a:t>	Does the outcome depend on the predictors?</a:t>
                </a:r>
              </a:p>
              <a:p>
                <a:pPr marL="342900" indent="-342900">
                  <a:spcBef>
                    <a:spcPts val="672"/>
                  </a:spcBef>
                  <a:spcAft>
                    <a:spcPts val="600"/>
                  </a:spcAft>
                  <a:buFont typeface="Arial" charset="0"/>
                  <a:buChar char="•"/>
                </a:pPr>
                <a:r>
                  <a:rPr lang="en-US" sz="2400" b="1" dirty="0">
                    <a:latin typeface="Karla" charset="0"/>
                    <a:ea typeface="Karla" charset="0"/>
                    <a:cs typeface="Karla" charset="0"/>
                  </a:rPr>
                  <a:t>How well we </a:t>
                </a:r>
                <a:r>
                  <a:rPr lang="en-US" sz="2400" b="1" dirty="0" smtClean="0">
                    <a:latin typeface="Karla" charset="0"/>
                    <a:ea typeface="Karla" charset="0"/>
                    <a:cs typeface="Karla" charset="0"/>
                  </a:rPr>
                  <a:t>know the model </a:t>
                </a:r>
                <a14:m>
                  <m:oMath xmlns:m="http://schemas.openxmlformats.org/officeDocument/2006/math">
                    <m:acc>
                      <m:accPr>
                        <m:chr m:val="̂"/>
                        <m:ctrlPr>
                          <a:rPr lang="en-US" sz="2400" b="1" i="1">
                            <a:latin typeface="Karla" charset="0"/>
                            <a:ea typeface="Karla" charset="0"/>
                            <a:cs typeface="Karla" charset="0"/>
                          </a:rPr>
                        </m:ctrlPr>
                      </m:accPr>
                      <m:e>
                        <m:r>
                          <a:rPr lang="en-US" sz="2400" b="1" i="1">
                            <a:latin typeface="Karla" charset="0"/>
                            <a:ea typeface="Karla" charset="0"/>
                            <a:cs typeface="Karla" charset="0"/>
                          </a:rPr>
                          <m:t>𝒇</m:t>
                        </m:r>
                      </m:e>
                    </m:acc>
                  </m:oMath>
                </a14:m>
                <a:endParaRPr lang="en-US" sz="2400" b="1" dirty="0">
                  <a:latin typeface="Karla" charset="0"/>
                  <a:ea typeface="Karla" charset="0"/>
                  <a:cs typeface="Karla" charset="0"/>
                </a:endParaRPr>
              </a:p>
            </p:txBody>
          </p:sp>
        </mc:Choice>
        <mc:Fallback>
          <p:sp>
            <p:nvSpPr>
              <p:cNvPr id="5" name="Content Placeholder 2">
                <a:extLst>
                  <a:ext uri="{FF2B5EF4-FFF2-40B4-BE49-F238E27FC236}">
                    <a16:creationId xmlns:a16="http://schemas.microsoft.com/office/drawing/2014/main" xmlns=""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5972011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FA568CE-135C-074C-9781-9DA0BD3F5984}"/>
              </a:ext>
            </a:extLst>
          </p:cNvPr>
          <p:cNvPicPr>
            <a:picLocks noChangeAspect="1"/>
          </p:cNvPicPr>
          <p:nvPr/>
        </p:nvPicPr>
        <p:blipFill>
          <a:blip r:embed="rId2"/>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71</a:t>
            </a:fld>
            <a:endParaRPr 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each </a:t>
                </a:r>
                <a14:m>
                  <m:oMath xmlns:m="http://schemas.openxmlformats.org/officeDocument/2006/math">
                    <m:r>
                      <a:rPr lang="en-US" sz="2400" b="0" i="1" smtClean="0">
                        <a:latin typeface="Cambria Math" charset="0"/>
                      </a:rPr>
                      <m:t>𝛽</m:t>
                    </m:r>
                  </m:oMath>
                </a14:m>
                <a:r>
                  <a:rPr lang="en-US" sz="2400" dirty="0"/>
                  <a:t> we can make a prediction.</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6061" r="-974" b="-1969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221289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4E12954-7ACF-B746-B92F-5091A8BA384B}"/>
              </a:ext>
            </a:extLst>
          </p:cNvPr>
          <p:cNvPicPr>
            <a:picLocks noChangeAspect="1"/>
          </p:cNvPicPr>
          <p:nvPr/>
        </p:nvPicPr>
        <p:blipFill>
          <a:blip r:embed="rId2"/>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72</a:t>
            </a:fld>
            <a:endParaRPr lang="en-US"/>
          </a:p>
        </p:txBody>
      </p:sp>
      <p:sp>
        <p:nvSpPr>
          <p:cNvPr id="9"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predictions given the fitted </a:t>
            </a:r>
            <a:r>
              <a:rPr lang="en-US" sz="2400" dirty="0" smtClean="0"/>
              <a:t>coefficients </a:t>
            </a:r>
            <a:r>
              <a:rPr lang="en-US" sz="2400" dirty="0"/>
              <a:t>for a given subsample</a:t>
            </a:r>
          </a:p>
        </p:txBody>
      </p:sp>
    </p:spTree>
    <p:extLst>
      <p:ext uri="{BB962C8B-B14F-4D97-AF65-F5344CB8AC3E}">
        <p14:creationId xmlns:p14="http://schemas.microsoft.com/office/powerpoint/2010/main" val="191237868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F9E2911-19A9-DF44-8C34-6640BC065417}"/>
              </a:ext>
            </a:extLst>
          </p:cNvPr>
          <p:cNvPicPr>
            <a:picLocks noChangeAspect="1"/>
          </p:cNvPicPr>
          <p:nvPr/>
        </p:nvPicPr>
        <p:blipFill>
          <a:blip r:embed="rId2"/>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73</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imaginable sub-sample. </a:t>
            </a:r>
          </a:p>
        </p:txBody>
      </p:sp>
    </p:spTree>
    <p:extLst>
      <p:ext uri="{BB962C8B-B14F-4D97-AF65-F5344CB8AC3E}">
        <p14:creationId xmlns:p14="http://schemas.microsoft.com/office/powerpoint/2010/main" val="19184909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D36D3EF-4839-BD4B-8D5F-10BF554CE9B6}"/>
              </a:ext>
            </a:extLst>
          </p:cNvPr>
          <p:cNvPicPr>
            <a:picLocks noChangeAspect="1"/>
          </p:cNvPicPr>
          <p:nvPr/>
        </p:nvPicPr>
        <p:blipFill>
          <a:blip r:embed="rId2"/>
          <a:stretch>
            <a:fillRect/>
          </a:stretch>
        </p:blipFill>
        <p:spPr>
          <a:xfrm>
            <a:off x="2530247" y="1987654"/>
            <a:ext cx="6515100" cy="4343400"/>
          </a:xfrm>
          <a:prstGeom prst="rect">
            <a:avLst/>
          </a:prstGeom>
        </p:spPr>
      </p:pic>
      <p:pic>
        <p:nvPicPr>
          <p:cNvPr id="7" name="Picture 6">
            <a:extLst>
              <a:ext uri="{FF2B5EF4-FFF2-40B4-BE49-F238E27FC236}">
                <a16:creationId xmlns:a16="http://schemas.microsoft.com/office/drawing/2014/main" xmlns=""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74</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i="1">
                            <a:latin typeface="Cambria Math" charset="0"/>
                          </a:rPr>
                          <m:t>𝑦</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6107" r="-355" b="-206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5434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1714B646-3732-734E-8375-7BBDDFDF3A45}"/>
              </a:ext>
            </a:extLst>
          </p:cNvPr>
          <p:cNvPicPr>
            <a:picLocks noChangeAspect="1"/>
          </p:cNvPicPr>
          <p:nvPr/>
        </p:nvPicPr>
        <p:blipFill>
          <a:blip r:embed="rId2"/>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75</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every </a:t>
                </a:r>
                <a14:m>
                  <m:oMath xmlns:m="http://schemas.openxmlformats.org/officeDocument/2006/math">
                    <m:r>
                      <a:rPr lang="en-US" sz="2400" b="0" i="1" smtClean="0">
                        <a:latin typeface="Cambria Math" charset="0"/>
                      </a:rPr>
                      <m:t>𝑥</m:t>
                    </m:r>
                  </m:oMath>
                </a14:m>
                <a:r>
                  <a:rPr lang="en-US" sz="2400" dirty="0"/>
                  <a:t>, we calculate the mean of the predictions,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𝑦</m:t>
                        </m:r>
                      </m:e>
                    </m:acc>
                  </m:oMath>
                </a14:m>
                <a:r>
                  <a:rPr lang="en-US" sz="2400" dirty="0"/>
                  <a:t> (shown with dotted line) and the 95% CI of those predictions (shaded 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a:blip r:embed="rId4"/>
                <a:stretch>
                  <a:fillRect l="-886" t="-4688" b="-1875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847522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4" name="Slide Number Placeholder 3"/>
          <p:cNvSpPr>
            <a:spLocks noGrp="1"/>
          </p:cNvSpPr>
          <p:nvPr>
            <p:ph type="sldNum" sz="quarter" idx="12"/>
          </p:nvPr>
        </p:nvSpPr>
        <p:spPr/>
        <p:txBody>
          <a:bodyPr/>
          <a:lstStyle/>
          <a:p>
            <a:fld id="{81B7CCDB-6D39-0547-B7B3-C80E39D6513A}" type="slidenum">
              <a:rPr lang="en-US" smtClean="0"/>
              <a:t>76</a:t>
            </a:fld>
            <a:endParaRPr lang="en-US"/>
          </a:p>
        </p:txBody>
      </p:sp>
      <p:sp>
        <p:nvSpPr>
          <p:cNvPr id="6" name="Content Placeholder 2"/>
          <p:cNvSpPr txBox="1">
            <a:spLocks/>
          </p:cNvSpPr>
          <p:nvPr/>
        </p:nvSpPr>
        <p:spPr>
          <a:xfrm>
            <a:off x="932496" y="1129437"/>
            <a:ext cx="10327008" cy="389976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a:t>So far we have examined only one predictor at the time. Next lecture we will see how to use multiple predictors together and evaluate the significance of each predictor when cofounding effects are present. </a:t>
            </a:r>
          </a:p>
          <a:p>
            <a:pPr marL="342900" indent="-342900">
              <a:buFont typeface="Arial" charset="0"/>
              <a:buChar char="•"/>
            </a:pPr>
            <a:endParaRPr lang="en-US" sz="2400" dirty="0"/>
          </a:p>
        </p:txBody>
      </p:sp>
    </p:spTree>
    <p:extLst>
      <p:ext uri="{BB962C8B-B14F-4D97-AF65-F5344CB8AC3E}">
        <p14:creationId xmlns:p14="http://schemas.microsoft.com/office/powerpoint/2010/main" val="15078469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33F34CA-6643-0341-B0C5-1203F2F0D99E}"/>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7</a:t>
            </a:fld>
            <a:endParaRPr lang="en-US"/>
          </a:p>
        </p:txBody>
      </p:sp>
      <p:cxnSp>
        <p:nvCxnSpPr>
          <p:cNvPr id="5" name="Straight Connector 4"/>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55958" y="902522"/>
            <a:ext cx="2577950" cy="461665"/>
          </a:xfrm>
          <a:prstGeom prst="rect">
            <a:avLst/>
          </a:prstGeom>
          <a:noFill/>
        </p:spPr>
        <p:txBody>
          <a:bodyPr wrap="none" rtlCol="0">
            <a:spAutoFit/>
          </a:bodyPr>
          <a:lstStyle/>
          <a:p>
            <a:r>
              <a:rPr lang="en-US" sz="2400">
                <a:solidFill>
                  <a:schemeClr val="tx1">
                    <a:lumMod val="75000"/>
                    <a:lumOff val="25000"/>
                  </a:schemeClr>
                </a:solidFill>
                <a:latin typeface="Karla" charset="0"/>
                <a:ea typeface="Karla" charset="0"/>
                <a:cs typeface="Karla" charset="0"/>
              </a:rPr>
              <a:t>Is this line good?</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1082901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p:cxnSp>
        <p:nvCxnSpPr>
          <p:cNvPr id="8" name="Straight Connector 7"/>
          <p:cNvCxnSpPr/>
          <p:nvPr/>
        </p:nvCxnSpPr>
        <p:spPr>
          <a:xfrm flipV="1">
            <a:off x="4023360" y="2246811"/>
            <a:ext cx="4728754" cy="2207623"/>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247535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Maybe this one?</a:t>
            </a:r>
            <a:endParaRPr lang="en-US" sz="2400" i="1" dirty="0">
              <a:solidFill>
                <a:schemeClr val="tx1">
                  <a:lumMod val="75000"/>
                  <a:lumOff val="25000"/>
                </a:schemeClr>
              </a:solidFill>
              <a:latin typeface="Karla" charset="0"/>
              <a:ea typeface="Karla" charset="0"/>
              <a:cs typeface="Karla" charset="0"/>
            </a:endParaRPr>
          </a:p>
        </p:txBody>
      </p:sp>
      <p:pic>
        <p:nvPicPr>
          <p:cNvPr id="7" name="Picture 6">
            <a:extLst>
              <a:ext uri="{FF2B5EF4-FFF2-40B4-BE49-F238E27FC236}">
                <a16:creationId xmlns:a16="http://schemas.microsoft.com/office/drawing/2014/main" xmlns="" id="{BEEE009D-51B3-E343-8B9F-4957F8B179F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344144765"/>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B62E5F0-D20D-8A49-A753-32DBE871C0F7}" vid="{B30C7E9A-7585-A448-B1BB-C615A6606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Lecture1_Introduction_kNNRegressio</Template>
  <TotalTime>16486</TotalTime>
  <Words>2862</Words>
  <Application>Microsoft Macintosh PowerPoint</Application>
  <PresentationFormat>Widescreen</PresentationFormat>
  <Paragraphs>461</Paragraphs>
  <Slides>77</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Calibri</vt:lpstr>
      <vt:lpstr>Cambria Math</vt:lpstr>
      <vt:lpstr>Karla</vt:lpstr>
      <vt:lpstr>Mangal</vt:lpstr>
      <vt:lpstr>Arial</vt:lpstr>
      <vt:lpstr>GEC_template</vt:lpstr>
      <vt:lpstr>Lecture 2: Linear Regression</vt:lpstr>
      <vt:lpstr>Lecture Outline  </vt:lpstr>
      <vt:lpstr>Lecture Outline  </vt:lpstr>
      <vt:lpstr>Linear Models</vt:lpstr>
      <vt:lpstr>Linear Regression</vt:lpstr>
      <vt:lpstr>Lecture Outline  </vt:lpstr>
      <vt:lpstr>Linear Regression </vt:lpstr>
      <vt:lpstr>Linear Regression </vt:lpstr>
      <vt:lpstr>Linear Regression </vt:lpstr>
      <vt:lpstr>Linear Regression </vt:lpstr>
      <vt:lpstr>Inference for Linear Regression</vt:lpstr>
      <vt:lpstr>Inference for Linear Regression</vt:lpstr>
      <vt:lpstr>Estimate of the regression coefficients: brute force</vt:lpstr>
      <vt:lpstr>PowerPoint Presentation</vt:lpstr>
      <vt:lpstr>Estimate of the regression coefficients: exact </vt:lpstr>
      <vt:lpstr>PowerPoint Presentation</vt:lpstr>
      <vt:lpstr>Estimate of the regression coefficients:  Gradient Descent </vt:lpstr>
      <vt:lpstr>Estimate of the regression coefficients:  Gradient Descent </vt:lpstr>
      <vt:lpstr>Estimate of the regression coefficients:  Gradient Descent </vt:lpstr>
      <vt:lpstr>Estimate of the regression coefficients:  Gradient Descent </vt:lpstr>
      <vt:lpstr>Estimate of the regression coefficients:  Gradient Descent </vt:lpstr>
      <vt:lpstr>Gradient Descent: Considerations (cont) </vt:lpstr>
      <vt:lpstr>Gradient Descent: Considerations (cont)</vt:lpstr>
      <vt:lpstr>Lecture Outline  </vt:lpstr>
      <vt:lpstr>Interpretation of Predictors</vt:lpstr>
      <vt:lpstr>Confidence intervals for the predictors estimates  </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PowerPoint Presentation</vt:lpstr>
      <vt:lpstr>Lecture Outline  </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Bootstrapping for Estimating Sampling Error</vt:lpstr>
      <vt:lpstr>Standard Errors</vt:lpstr>
      <vt:lpstr>Standard Errors</vt:lpstr>
      <vt:lpstr>Standard Errors</vt:lpstr>
      <vt:lpstr>Lecture Outline  </vt:lpstr>
      <vt:lpstr>Interpretation of Predictors</vt:lpstr>
      <vt:lpstr>PowerPoint Presentation</vt:lpstr>
      <vt:lpstr>Importance of predictors</vt:lpstr>
      <vt:lpstr>Importance of predictors</vt:lpstr>
      <vt:lpstr>PowerPoint Presentation</vt:lpstr>
      <vt:lpstr>Hypothesis testing</vt:lpstr>
      <vt:lpstr>Hypothesis testing</vt:lpstr>
      <vt:lpstr>Hypothesis testing</vt:lpstr>
      <vt:lpstr>Lecture Outline  </vt:lpstr>
      <vt:lpstr>How well do we know f ̂? </vt:lpstr>
      <vt:lpstr>How well do we know f ̂? </vt:lpstr>
      <vt:lpstr>How well do we know f ̂? </vt:lpstr>
      <vt:lpstr>How well do we know f ̂? </vt:lpstr>
      <vt:lpstr>How well do we know f ̂? </vt:lpstr>
      <vt:lpstr>What’s next?</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481</cp:revision>
  <cp:lastPrinted>2018-05-11T23:31:28Z</cp:lastPrinted>
  <dcterms:created xsi:type="dcterms:W3CDTF">2018-04-18T18:49:01Z</dcterms:created>
  <dcterms:modified xsi:type="dcterms:W3CDTF">2019-05-17T11:25:34Z</dcterms:modified>
</cp:coreProperties>
</file>